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F201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F201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F201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324" y="348936"/>
            <a:ext cx="244219" cy="40849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36673" y="271207"/>
            <a:ext cx="187325" cy="294640"/>
          </a:xfrm>
          <a:custGeom>
            <a:avLst/>
            <a:gdLst/>
            <a:ahLst/>
            <a:cxnLst/>
            <a:rect l="l" t="t" r="r" b="b"/>
            <a:pathLst>
              <a:path w="187325" h="294640">
                <a:moveTo>
                  <a:pt x="87433" y="294430"/>
                </a:moveTo>
                <a:lnTo>
                  <a:pt x="50781" y="268203"/>
                </a:lnTo>
                <a:lnTo>
                  <a:pt x="9237" y="213624"/>
                </a:lnTo>
                <a:lnTo>
                  <a:pt x="0" y="145441"/>
                </a:lnTo>
                <a:lnTo>
                  <a:pt x="6788" y="111267"/>
                </a:lnTo>
                <a:lnTo>
                  <a:pt x="20096" y="79373"/>
                </a:lnTo>
                <a:lnTo>
                  <a:pt x="38584" y="50119"/>
                </a:lnTo>
                <a:lnTo>
                  <a:pt x="61173" y="23622"/>
                </a:lnTo>
                <a:lnTo>
                  <a:pt x="86785" y="0"/>
                </a:lnTo>
                <a:lnTo>
                  <a:pt x="79536" y="19489"/>
                </a:lnTo>
                <a:lnTo>
                  <a:pt x="79190" y="40444"/>
                </a:lnTo>
                <a:lnTo>
                  <a:pt x="94562" y="80402"/>
                </a:lnTo>
                <a:lnTo>
                  <a:pt x="122764" y="112072"/>
                </a:lnTo>
                <a:lnTo>
                  <a:pt x="155158" y="140066"/>
                </a:lnTo>
                <a:lnTo>
                  <a:pt x="163677" y="147780"/>
                </a:lnTo>
                <a:lnTo>
                  <a:pt x="171916" y="155878"/>
                </a:lnTo>
                <a:lnTo>
                  <a:pt x="179685" y="164393"/>
                </a:lnTo>
                <a:lnTo>
                  <a:pt x="186792" y="173361"/>
                </a:lnTo>
                <a:lnTo>
                  <a:pt x="179652" y="177266"/>
                </a:lnTo>
                <a:lnTo>
                  <a:pt x="165312" y="184969"/>
                </a:lnTo>
                <a:lnTo>
                  <a:pt x="158195" y="188874"/>
                </a:lnTo>
                <a:lnTo>
                  <a:pt x="150168" y="193468"/>
                </a:lnTo>
                <a:lnTo>
                  <a:pt x="142247" y="198342"/>
                </a:lnTo>
                <a:lnTo>
                  <a:pt x="134523" y="203536"/>
                </a:lnTo>
                <a:lnTo>
                  <a:pt x="127088" y="209086"/>
                </a:lnTo>
                <a:lnTo>
                  <a:pt x="119839" y="199996"/>
                </a:lnTo>
                <a:lnTo>
                  <a:pt x="112480" y="190985"/>
                </a:lnTo>
                <a:lnTo>
                  <a:pt x="105084" y="182013"/>
                </a:lnTo>
                <a:lnTo>
                  <a:pt x="97721" y="173037"/>
                </a:lnTo>
                <a:lnTo>
                  <a:pt x="73996" y="142271"/>
                </a:lnTo>
                <a:lnTo>
                  <a:pt x="60604" y="118993"/>
                </a:lnTo>
                <a:lnTo>
                  <a:pt x="55451" y="98100"/>
                </a:lnTo>
                <a:lnTo>
                  <a:pt x="56447" y="74488"/>
                </a:lnTo>
                <a:lnTo>
                  <a:pt x="51495" y="92319"/>
                </a:lnTo>
                <a:lnTo>
                  <a:pt x="65439" y="146465"/>
                </a:lnTo>
                <a:lnTo>
                  <a:pt x="100578" y="190837"/>
                </a:lnTo>
                <a:lnTo>
                  <a:pt x="112708" y="205360"/>
                </a:lnTo>
                <a:lnTo>
                  <a:pt x="115220" y="208560"/>
                </a:lnTo>
                <a:lnTo>
                  <a:pt x="117609" y="211800"/>
                </a:lnTo>
                <a:lnTo>
                  <a:pt x="119959" y="215081"/>
                </a:lnTo>
                <a:lnTo>
                  <a:pt x="112953" y="221863"/>
                </a:lnTo>
                <a:lnTo>
                  <a:pt x="106592" y="229177"/>
                </a:lnTo>
                <a:lnTo>
                  <a:pt x="88826" y="269368"/>
                </a:lnTo>
                <a:lnTo>
                  <a:pt x="87452" y="281830"/>
                </a:lnTo>
                <a:lnTo>
                  <a:pt x="87433" y="294430"/>
                </a:lnTo>
                <a:close/>
              </a:path>
            </a:pathLst>
          </a:custGeom>
          <a:solidFill>
            <a:srgbClr val="DAC7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0092" y="987361"/>
            <a:ext cx="10247814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2F201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2337" y="2541946"/>
            <a:ext cx="15943324" cy="286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59300" y="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700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1028700" y="0"/>
                  </a:lnTo>
                  <a:lnTo>
                    <a:pt x="1028700" y="1028700"/>
                  </a:lnTo>
                  <a:close/>
                </a:path>
              </a:pathLst>
            </a:custGeom>
            <a:solidFill>
              <a:srgbClr val="5482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324" y="348936"/>
              <a:ext cx="244219" cy="4084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6673" y="271207"/>
              <a:ext cx="187325" cy="294640"/>
            </a:xfrm>
            <a:custGeom>
              <a:avLst/>
              <a:gdLst/>
              <a:ahLst/>
              <a:cxnLst/>
              <a:rect l="l" t="t" r="r" b="b"/>
              <a:pathLst>
                <a:path w="187325" h="294640">
                  <a:moveTo>
                    <a:pt x="87433" y="294430"/>
                  </a:moveTo>
                  <a:lnTo>
                    <a:pt x="50781" y="268203"/>
                  </a:lnTo>
                  <a:lnTo>
                    <a:pt x="9237" y="213624"/>
                  </a:lnTo>
                  <a:lnTo>
                    <a:pt x="0" y="145441"/>
                  </a:lnTo>
                  <a:lnTo>
                    <a:pt x="6788" y="111267"/>
                  </a:lnTo>
                  <a:lnTo>
                    <a:pt x="20096" y="79373"/>
                  </a:lnTo>
                  <a:lnTo>
                    <a:pt x="38584" y="50119"/>
                  </a:lnTo>
                  <a:lnTo>
                    <a:pt x="61173" y="23622"/>
                  </a:lnTo>
                  <a:lnTo>
                    <a:pt x="86785" y="0"/>
                  </a:lnTo>
                  <a:lnTo>
                    <a:pt x="79536" y="19489"/>
                  </a:lnTo>
                  <a:lnTo>
                    <a:pt x="79190" y="40444"/>
                  </a:lnTo>
                  <a:lnTo>
                    <a:pt x="94562" y="80402"/>
                  </a:lnTo>
                  <a:lnTo>
                    <a:pt x="122764" y="112072"/>
                  </a:lnTo>
                  <a:lnTo>
                    <a:pt x="155158" y="140066"/>
                  </a:lnTo>
                  <a:lnTo>
                    <a:pt x="163677" y="147780"/>
                  </a:lnTo>
                  <a:lnTo>
                    <a:pt x="171916" y="155878"/>
                  </a:lnTo>
                  <a:lnTo>
                    <a:pt x="179685" y="164393"/>
                  </a:lnTo>
                  <a:lnTo>
                    <a:pt x="186792" y="173361"/>
                  </a:lnTo>
                  <a:lnTo>
                    <a:pt x="179652" y="177266"/>
                  </a:lnTo>
                  <a:lnTo>
                    <a:pt x="165312" y="184969"/>
                  </a:lnTo>
                  <a:lnTo>
                    <a:pt x="158195" y="188874"/>
                  </a:lnTo>
                  <a:lnTo>
                    <a:pt x="150168" y="193468"/>
                  </a:lnTo>
                  <a:lnTo>
                    <a:pt x="142247" y="198342"/>
                  </a:lnTo>
                  <a:lnTo>
                    <a:pt x="134523" y="203536"/>
                  </a:lnTo>
                  <a:lnTo>
                    <a:pt x="127088" y="209086"/>
                  </a:lnTo>
                  <a:lnTo>
                    <a:pt x="119839" y="199996"/>
                  </a:lnTo>
                  <a:lnTo>
                    <a:pt x="112480" y="190985"/>
                  </a:lnTo>
                  <a:lnTo>
                    <a:pt x="105084" y="182013"/>
                  </a:lnTo>
                  <a:lnTo>
                    <a:pt x="97721" y="173037"/>
                  </a:lnTo>
                  <a:lnTo>
                    <a:pt x="73996" y="142271"/>
                  </a:lnTo>
                  <a:lnTo>
                    <a:pt x="60604" y="118993"/>
                  </a:lnTo>
                  <a:lnTo>
                    <a:pt x="55451" y="98100"/>
                  </a:lnTo>
                  <a:lnTo>
                    <a:pt x="56447" y="74488"/>
                  </a:lnTo>
                  <a:lnTo>
                    <a:pt x="51495" y="92319"/>
                  </a:lnTo>
                  <a:lnTo>
                    <a:pt x="65439" y="146465"/>
                  </a:lnTo>
                  <a:lnTo>
                    <a:pt x="100578" y="190837"/>
                  </a:lnTo>
                  <a:lnTo>
                    <a:pt x="112708" y="205360"/>
                  </a:lnTo>
                  <a:lnTo>
                    <a:pt x="115220" y="208560"/>
                  </a:lnTo>
                  <a:lnTo>
                    <a:pt x="117609" y="211800"/>
                  </a:lnTo>
                  <a:lnTo>
                    <a:pt x="119959" y="215081"/>
                  </a:lnTo>
                  <a:lnTo>
                    <a:pt x="112953" y="221863"/>
                  </a:lnTo>
                  <a:lnTo>
                    <a:pt x="106592" y="229177"/>
                  </a:lnTo>
                  <a:lnTo>
                    <a:pt x="88826" y="269368"/>
                  </a:lnTo>
                  <a:lnTo>
                    <a:pt x="87452" y="281830"/>
                  </a:lnTo>
                  <a:lnTo>
                    <a:pt x="87433" y="294430"/>
                  </a:lnTo>
                  <a:close/>
                </a:path>
              </a:pathLst>
            </a:custGeom>
            <a:solidFill>
              <a:srgbClr val="DAC7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2049" y="2017512"/>
              <a:ext cx="1948769" cy="152169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34693" y="8171488"/>
            <a:ext cx="3170555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160">
                <a:latin typeface="Lucida Sans Unicode"/>
                <a:cs typeface="Lucida Sans Unicode"/>
              </a:rPr>
              <a:t>M</a:t>
            </a:r>
            <a:r>
              <a:rPr dirty="0" sz="3900" spc="10">
                <a:latin typeface="Lucida Sans Unicode"/>
                <a:cs typeface="Lucida Sans Unicode"/>
              </a:rPr>
              <a:t>o</a:t>
            </a:r>
            <a:r>
              <a:rPr dirty="0" sz="3900" spc="-10">
                <a:latin typeface="Lucida Sans Unicode"/>
                <a:cs typeface="Lucida Sans Unicode"/>
              </a:rPr>
              <a:t>h</a:t>
            </a:r>
            <a:r>
              <a:rPr dirty="0" sz="3900" spc="50">
                <a:latin typeface="Lucida Sans Unicode"/>
                <a:cs typeface="Lucida Sans Unicode"/>
              </a:rPr>
              <a:t>d</a:t>
            </a:r>
            <a:r>
              <a:rPr dirty="0" sz="3900" spc="-280">
                <a:latin typeface="Lucida Sans Unicode"/>
                <a:cs typeface="Lucida Sans Unicode"/>
              </a:rPr>
              <a:t> </a:t>
            </a:r>
            <a:r>
              <a:rPr dirty="0" sz="3900" spc="30">
                <a:latin typeface="Lucida Sans Unicode"/>
                <a:cs typeface="Lucida Sans Unicode"/>
              </a:rPr>
              <a:t>D</a:t>
            </a:r>
            <a:r>
              <a:rPr dirty="0" sz="3900" spc="10">
                <a:latin typeface="Lucida Sans Unicode"/>
                <a:cs typeface="Lucida Sans Unicode"/>
              </a:rPr>
              <a:t>a</a:t>
            </a:r>
            <a:r>
              <a:rPr dirty="0" sz="3900" spc="-10">
                <a:latin typeface="Lucida Sans Unicode"/>
                <a:cs typeface="Lucida Sans Unicode"/>
              </a:rPr>
              <a:t>n</a:t>
            </a:r>
            <a:r>
              <a:rPr dirty="0" sz="3900" spc="-95">
                <a:latin typeface="Lucida Sans Unicode"/>
                <a:cs typeface="Lucida Sans Unicode"/>
              </a:rPr>
              <a:t>i</a:t>
            </a:r>
            <a:r>
              <a:rPr dirty="0" sz="3900" spc="-55">
                <a:latin typeface="Lucida Sans Unicode"/>
                <a:cs typeface="Lucida Sans Unicode"/>
              </a:rPr>
              <a:t>s</a:t>
            </a:r>
            <a:r>
              <a:rPr dirty="0" sz="3900" spc="-5">
                <a:latin typeface="Lucida Sans Unicode"/>
                <a:cs typeface="Lucida Sans Unicode"/>
              </a:rPr>
              <a:t>h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7165" rIns="0" bIns="0" rtlCol="0" vert="horz">
            <a:spAutoFit/>
          </a:bodyPr>
          <a:lstStyle/>
          <a:p>
            <a:pPr marL="6164580">
              <a:lnSpc>
                <a:spcPct val="100000"/>
              </a:lnSpc>
              <a:spcBef>
                <a:spcPts val="1395"/>
              </a:spcBef>
            </a:pPr>
            <a:r>
              <a:rPr dirty="0" spc="130"/>
              <a:t>I</a:t>
            </a:r>
            <a:r>
              <a:rPr dirty="0" spc="670"/>
              <a:t>n</a:t>
            </a:r>
            <a:r>
              <a:rPr dirty="0" spc="785"/>
              <a:t>d</a:t>
            </a:r>
            <a:r>
              <a:rPr dirty="0" spc="-30"/>
              <a:t>i</a:t>
            </a:r>
            <a:r>
              <a:rPr dirty="0" spc="1170"/>
              <a:t>a</a:t>
            </a:r>
            <a:r>
              <a:rPr dirty="0" spc="675"/>
              <a:t>n</a:t>
            </a:r>
            <a:r>
              <a:rPr dirty="0" spc="-715"/>
              <a:t> </a:t>
            </a:r>
            <a:r>
              <a:rPr dirty="0" spc="830"/>
              <a:t>A</a:t>
            </a:r>
            <a:r>
              <a:rPr dirty="0" spc="1415"/>
              <a:t>g</a:t>
            </a:r>
            <a:r>
              <a:rPr dirty="0" spc="5"/>
              <a:t>r</a:t>
            </a:r>
            <a:r>
              <a:rPr dirty="0" spc="-30"/>
              <a:t>i</a:t>
            </a:r>
            <a:r>
              <a:rPr dirty="0" spc="745"/>
              <a:t>c</a:t>
            </a:r>
            <a:r>
              <a:rPr dirty="0" spc="665"/>
              <a:t>u</a:t>
            </a:r>
            <a:r>
              <a:rPr dirty="0" spc="-5"/>
              <a:t>l</a:t>
            </a:r>
            <a:r>
              <a:rPr dirty="0" spc="75"/>
              <a:t>t</a:t>
            </a:r>
            <a:r>
              <a:rPr dirty="0" spc="665"/>
              <a:t>u</a:t>
            </a:r>
            <a:r>
              <a:rPr dirty="0" spc="5"/>
              <a:t>r</a:t>
            </a:r>
            <a:r>
              <a:rPr dirty="0" spc="335"/>
              <a:t>e</a:t>
            </a:r>
          </a:p>
          <a:p>
            <a:pPr marL="9728200">
              <a:lnSpc>
                <a:spcPct val="100000"/>
              </a:lnSpc>
              <a:spcBef>
                <a:spcPts val="1350"/>
              </a:spcBef>
            </a:pPr>
            <a:r>
              <a:rPr dirty="0" sz="8400" spc="-605">
                <a:solidFill>
                  <a:srgbClr val="5B811F"/>
                </a:solidFill>
                <a:latin typeface="Verdana"/>
                <a:cs typeface="Verdana"/>
              </a:rPr>
              <a:t>Mentorness</a:t>
            </a:r>
            <a:endParaRPr sz="8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9700" y="1028700"/>
            <a:ext cx="8229599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1007" y="1343730"/>
            <a:ext cx="409575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250"/>
              <a:t>Introduction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501007" y="3076013"/>
            <a:ext cx="5815330" cy="6016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65" b="1">
                <a:solidFill>
                  <a:srgbClr val="1F2020"/>
                </a:solidFill>
                <a:latin typeface="Arial"/>
                <a:cs typeface="Arial"/>
              </a:rPr>
              <a:t>At </a:t>
            </a:r>
            <a:r>
              <a:rPr dirty="0" sz="2000" spc="114" b="1">
                <a:solidFill>
                  <a:srgbClr val="1F2020"/>
                </a:solidFill>
                <a:latin typeface="Arial"/>
                <a:cs typeface="Arial"/>
              </a:rPr>
              <a:t>the </a:t>
            </a:r>
            <a:r>
              <a:rPr dirty="0" sz="2000" spc="110" b="1">
                <a:solidFill>
                  <a:srgbClr val="1F2020"/>
                </a:solidFill>
                <a:latin typeface="Arial"/>
                <a:cs typeface="Arial"/>
              </a:rPr>
              <a:t>heart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of </a:t>
            </a:r>
            <a:r>
              <a:rPr dirty="0" sz="2000" spc="75" b="1">
                <a:solidFill>
                  <a:srgbClr val="1F2020"/>
                </a:solidFill>
                <a:latin typeface="Arial"/>
                <a:cs typeface="Arial"/>
              </a:rPr>
              <a:t>our </a:t>
            </a:r>
            <a:r>
              <a:rPr dirty="0" sz="2000" spc="70" b="1">
                <a:solidFill>
                  <a:srgbClr val="1F2020"/>
                </a:solidFill>
                <a:latin typeface="Arial"/>
                <a:cs typeface="Arial"/>
              </a:rPr>
              <a:t>exploration </a:t>
            </a:r>
            <a:r>
              <a:rPr dirty="0" sz="2000" spc="10" b="1">
                <a:solidFill>
                  <a:srgbClr val="1F2020"/>
                </a:solidFill>
                <a:latin typeface="Arial"/>
                <a:cs typeface="Arial"/>
              </a:rPr>
              <a:t>lies </a:t>
            </a:r>
            <a:r>
              <a:rPr dirty="0" sz="2000" spc="95" b="1">
                <a:solidFill>
                  <a:srgbClr val="1F2020"/>
                </a:solidFill>
                <a:latin typeface="Arial"/>
                <a:cs typeface="Arial"/>
              </a:rPr>
              <a:t>a </a:t>
            </a:r>
            <a:r>
              <a:rPr dirty="0" sz="2000" spc="55" b="1">
                <a:solidFill>
                  <a:srgbClr val="1F2020"/>
                </a:solidFill>
                <a:latin typeface="Arial"/>
                <a:cs typeface="Arial"/>
              </a:rPr>
              <a:t>robust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80" b="1">
                <a:solidFill>
                  <a:srgbClr val="1F2020"/>
                </a:solidFill>
                <a:latin typeface="Arial"/>
                <a:cs typeface="Arial"/>
              </a:rPr>
              <a:t>dataset </a:t>
            </a:r>
            <a:r>
              <a:rPr dirty="0" sz="2000" spc="75" b="1">
                <a:solidFill>
                  <a:srgbClr val="1F2020"/>
                </a:solidFill>
                <a:latin typeface="Arial"/>
                <a:cs typeface="Arial"/>
              </a:rPr>
              <a:t>teeming </a:t>
            </a:r>
            <a:r>
              <a:rPr dirty="0" sz="2000" spc="120" b="1">
                <a:solidFill>
                  <a:srgbClr val="1F2020"/>
                </a:solidFill>
                <a:latin typeface="Arial"/>
                <a:cs typeface="Arial"/>
              </a:rPr>
              <a:t>with </a:t>
            </a:r>
            <a:r>
              <a:rPr dirty="0" sz="2000" spc="95" b="1">
                <a:solidFill>
                  <a:srgbClr val="1F2020"/>
                </a:solidFill>
                <a:latin typeface="Arial"/>
                <a:cs typeface="Arial"/>
              </a:rPr>
              <a:t>a </a:t>
            </a:r>
            <a:r>
              <a:rPr dirty="0" sz="2000" spc="80" b="1">
                <a:solidFill>
                  <a:srgbClr val="1F2020"/>
                </a:solidFill>
                <a:latin typeface="Arial"/>
                <a:cs typeface="Arial"/>
              </a:rPr>
              <a:t>plethora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of </a:t>
            </a:r>
            <a:r>
              <a:rPr dirty="0" sz="2000" spc="65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agricultural </a:t>
            </a:r>
            <a:r>
              <a:rPr dirty="0" sz="2000" spc="40" b="1">
                <a:solidFill>
                  <a:srgbClr val="1F2020"/>
                </a:solidFill>
                <a:latin typeface="Arial"/>
                <a:cs typeface="Arial"/>
              </a:rPr>
              <a:t>variables. </a:t>
            </a:r>
            <a:r>
              <a:rPr dirty="0" sz="2000" spc="10" b="1">
                <a:solidFill>
                  <a:srgbClr val="1F2020"/>
                </a:solidFill>
                <a:latin typeface="Arial"/>
                <a:cs typeface="Arial"/>
              </a:rPr>
              <a:t>Spanning </a:t>
            </a:r>
            <a:r>
              <a:rPr dirty="0" sz="2000" spc="95" b="1">
                <a:solidFill>
                  <a:srgbClr val="1F2020"/>
                </a:solidFill>
                <a:latin typeface="Arial"/>
                <a:cs typeface="Arial"/>
              </a:rPr>
              <a:t>a </a:t>
            </a:r>
            <a:r>
              <a:rPr dirty="0" sz="2000" spc="75" b="1">
                <a:solidFill>
                  <a:srgbClr val="1F2020"/>
                </a:solidFill>
                <a:latin typeface="Arial"/>
                <a:cs typeface="Arial"/>
              </a:rPr>
              <a:t>wide </a:t>
            </a:r>
            <a:r>
              <a:rPr dirty="0" sz="2000" spc="8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spectrum of </a:t>
            </a:r>
            <a:r>
              <a:rPr dirty="0" sz="2000" spc="-10" b="1">
                <a:solidFill>
                  <a:srgbClr val="1F2020"/>
                </a:solidFill>
                <a:latin typeface="Arial"/>
                <a:cs typeface="Arial"/>
              </a:rPr>
              <a:t>crops </a:t>
            </a:r>
            <a:r>
              <a:rPr dirty="0" sz="2000" spc="30" b="1">
                <a:solidFill>
                  <a:srgbClr val="1F2020"/>
                </a:solidFill>
                <a:latin typeface="Arial"/>
                <a:cs typeface="Arial"/>
              </a:rPr>
              <a:t>including </a:t>
            </a:r>
            <a:r>
              <a:rPr dirty="0" sz="2000" spc="25" b="1">
                <a:solidFill>
                  <a:srgbClr val="1F2020"/>
                </a:solidFill>
                <a:latin typeface="Arial"/>
                <a:cs typeface="Arial"/>
              </a:rPr>
              <a:t>staples </a:t>
            </a:r>
            <a:r>
              <a:rPr dirty="0" sz="2000" spc="70" b="1">
                <a:solidFill>
                  <a:srgbClr val="1F2020"/>
                </a:solidFill>
                <a:latin typeface="Arial"/>
                <a:cs typeface="Arial"/>
              </a:rPr>
              <a:t>like </a:t>
            </a:r>
            <a:r>
              <a:rPr dirty="0" sz="2000" spc="35" b="1">
                <a:solidFill>
                  <a:srgbClr val="1F2020"/>
                </a:solidFill>
                <a:latin typeface="Arial"/>
                <a:cs typeface="Arial"/>
              </a:rPr>
              <a:t>rice </a:t>
            </a:r>
            <a:r>
              <a:rPr dirty="0" sz="2000" spc="4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70" b="1">
                <a:solidFill>
                  <a:srgbClr val="1F2020"/>
                </a:solidFill>
                <a:latin typeface="Arial"/>
                <a:cs typeface="Arial"/>
              </a:rPr>
              <a:t>and </a:t>
            </a:r>
            <a:r>
              <a:rPr dirty="0" sz="2000" spc="114" b="1">
                <a:solidFill>
                  <a:srgbClr val="1F2020"/>
                </a:solidFill>
                <a:latin typeface="Arial"/>
                <a:cs typeface="Arial"/>
              </a:rPr>
              <a:t>wheat </a:t>
            </a:r>
            <a:r>
              <a:rPr dirty="0" sz="2000" spc="105" b="1">
                <a:solidFill>
                  <a:srgbClr val="1F2020"/>
                </a:solidFill>
                <a:latin typeface="Arial"/>
                <a:cs typeface="Arial"/>
              </a:rPr>
              <a:t>to </a:t>
            </a:r>
            <a:r>
              <a:rPr dirty="0" sz="2000" spc="40" b="1">
                <a:solidFill>
                  <a:srgbClr val="1F2020"/>
                </a:solidFill>
                <a:latin typeface="Arial"/>
                <a:cs typeface="Arial"/>
              </a:rPr>
              <a:t>niche produce </a:t>
            </a:r>
            <a:r>
              <a:rPr dirty="0" sz="2000" spc="-10" b="1">
                <a:solidFill>
                  <a:srgbClr val="1F2020"/>
                </a:solidFill>
                <a:latin typeface="Arial"/>
                <a:cs typeface="Arial"/>
              </a:rPr>
              <a:t>such </a:t>
            </a:r>
            <a:r>
              <a:rPr dirty="0" sz="2000" spc="-15" b="1">
                <a:solidFill>
                  <a:srgbClr val="1F2020"/>
                </a:solidFill>
                <a:latin typeface="Arial"/>
                <a:cs typeface="Arial"/>
              </a:rPr>
              <a:t>as </a:t>
            </a:r>
            <a:r>
              <a:rPr dirty="0" sz="2000" spc="65" b="1">
                <a:solidFill>
                  <a:srgbClr val="1F2020"/>
                </a:solidFill>
                <a:latin typeface="Arial"/>
                <a:cs typeface="Arial"/>
              </a:rPr>
              <a:t>millets </a:t>
            </a:r>
            <a:r>
              <a:rPr dirty="0" sz="2000" spc="70" b="1">
                <a:solidFill>
                  <a:srgbClr val="1F2020"/>
                </a:solidFill>
                <a:latin typeface="Arial"/>
                <a:cs typeface="Arial"/>
              </a:rPr>
              <a:t> and </a:t>
            </a:r>
            <a:r>
              <a:rPr dirty="0" sz="2000" b="1">
                <a:solidFill>
                  <a:srgbClr val="1F2020"/>
                </a:solidFill>
                <a:latin typeface="Arial"/>
                <a:cs typeface="Arial"/>
              </a:rPr>
              <a:t>pulses, </a:t>
            </a:r>
            <a:r>
              <a:rPr dirty="0" sz="2000" spc="114" b="1">
                <a:solidFill>
                  <a:srgbClr val="1F2020"/>
                </a:solidFill>
                <a:latin typeface="Arial"/>
                <a:cs typeface="Arial"/>
              </a:rPr>
              <a:t>the </a:t>
            </a:r>
            <a:r>
              <a:rPr dirty="0" sz="2000" spc="80" b="1">
                <a:solidFill>
                  <a:srgbClr val="1F2020"/>
                </a:solidFill>
                <a:latin typeface="Arial"/>
                <a:cs typeface="Arial"/>
              </a:rPr>
              <a:t>dataset </a:t>
            </a:r>
            <a:r>
              <a:rPr dirty="0" sz="2000" spc="35" b="1">
                <a:solidFill>
                  <a:srgbClr val="1F2020"/>
                </a:solidFill>
                <a:latin typeface="Arial"/>
                <a:cs typeface="Arial"/>
              </a:rPr>
              <a:t>encapsulates </a:t>
            </a:r>
            <a:r>
              <a:rPr dirty="0" sz="2000" spc="30" b="1">
                <a:solidFill>
                  <a:srgbClr val="1F2020"/>
                </a:solidFill>
                <a:latin typeface="Arial"/>
                <a:cs typeface="Arial"/>
              </a:rPr>
              <a:t>crucial </a:t>
            </a:r>
            <a:r>
              <a:rPr dirty="0" sz="2000" spc="35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90" b="1">
                <a:solidFill>
                  <a:srgbClr val="1F2020"/>
                </a:solidFill>
                <a:latin typeface="Arial"/>
                <a:cs typeface="Arial"/>
              </a:rPr>
              <a:t>information </a:t>
            </a:r>
            <a:r>
              <a:rPr dirty="0" sz="2000" spc="50" b="1">
                <a:solidFill>
                  <a:srgbClr val="1F2020"/>
                </a:solidFill>
                <a:latin typeface="Arial"/>
                <a:cs typeface="Arial"/>
              </a:rPr>
              <a:t>on </a:t>
            </a:r>
            <a:r>
              <a:rPr dirty="0" sz="2000" spc="20" b="1">
                <a:solidFill>
                  <a:srgbClr val="1F2020"/>
                </a:solidFill>
                <a:latin typeface="Arial"/>
                <a:cs typeface="Arial"/>
              </a:rPr>
              <a:t>crop </a:t>
            </a:r>
            <a:r>
              <a:rPr dirty="0" sz="2000" spc="40" b="1">
                <a:solidFill>
                  <a:srgbClr val="1F2020"/>
                </a:solidFill>
                <a:latin typeface="Arial"/>
                <a:cs typeface="Arial"/>
              </a:rPr>
              <a:t>areas, </a:t>
            </a:r>
            <a:r>
              <a:rPr dirty="0" sz="2000" spc="55" b="1">
                <a:solidFill>
                  <a:srgbClr val="1F2020"/>
                </a:solidFill>
                <a:latin typeface="Arial"/>
                <a:cs typeface="Arial"/>
              </a:rPr>
              <a:t>production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65" b="1">
                <a:solidFill>
                  <a:srgbClr val="1F2020"/>
                </a:solidFill>
                <a:latin typeface="Arial"/>
                <a:cs typeface="Arial"/>
              </a:rPr>
              <a:t>quantities, </a:t>
            </a:r>
            <a:r>
              <a:rPr dirty="0" sz="2000" spc="70" b="1">
                <a:solidFill>
                  <a:srgbClr val="1F2020"/>
                </a:solidFill>
                <a:latin typeface="Arial"/>
                <a:cs typeface="Arial"/>
              </a:rPr>
              <a:t>and </a:t>
            </a:r>
            <a:r>
              <a:rPr dirty="0" sz="2000" spc="15" b="1">
                <a:solidFill>
                  <a:srgbClr val="1F2020"/>
                </a:solidFill>
                <a:latin typeface="Arial"/>
                <a:cs typeface="Arial"/>
              </a:rPr>
              <a:t>yields. </a:t>
            </a:r>
            <a:r>
              <a:rPr dirty="0" sz="2000" spc="-35" b="1">
                <a:solidFill>
                  <a:srgbClr val="1F2020"/>
                </a:solidFill>
                <a:latin typeface="Arial"/>
                <a:cs typeface="Arial"/>
              </a:rPr>
              <a:t>Each </a:t>
            </a:r>
            <a:r>
              <a:rPr dirty="0" sz="2000" spc="105" b="1">
                <a:solidFill>
                  <a:srgbClr val="1F2020"/>
                </a:solidFill>
                <a:latin typeface="Arial"/>
                <a:cs typeface="Arial"/>
              </a:rPr>
              <a:t>data </a:t>
            </a:r>
            <a:r>
              <a:rPr dirty="0" sz="2000" spc="75" b="1">
                <a:solidFill>
                  <a:srgbClr val="1F2020"/>
                </a:solidFill>
                <a:latin typeface="Arial"/>
                <a:cs typeface="Arial"/>
              </a:rPr>
              <a:t>point </a:t>
            </a:r>
            <a:r>
              <a:rPr dirty="0" sz="2000" spc="-35" b="1">
                <a:solidFill>
                  <a:srgbClr val="1F2020"/>
                </a:solidFill>
                <a:latin typeface="Arial"/>
                <a:cs typeface="Arial"/>
              </a:rPr>
              <a:t>is </a:t>
            </a:r>
            <a:r>
              <a:rPr dirty="0" sz="2000" spc="-3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45" b="1">
                <a:solidFill>
                  <a:srgbClr val="1F2020"/>
                </a:solidFill>
                <a:latin typeface="Arial"/>
                <a:cs typeface="Arial"/>
              </a:rPr>
              <a:t>meticulously </a:t>
            </a:r>
            <a:r>
              <a:rPr dirty="0" sz="2000" spc="65" b="1">
                <a:solidFill>
                  <a:srgbClr val="1F2020"/>
                </a:solidFill>
                <a:latin typeface="Arial"/>
                <a:cs typeface="Arial"/>
              </a:rPr>
              <a:t>curated, </a:t>
            </a:r>
            <a:r>
              <a:rPr dirty="0" sz="2000" spc="35" b="1">
                <a:solidFill>
                  <a:srgbClr val="1F2020"/>
                </a:solidFill>
                <a:latin typeface="Arial"/>
                <a:cs typeface="Arial"/>
              </a:rPr>
              <a:t>providing </a:t>
            </a:r>
            <a:r>
              <a:rPr dirty="0" sz="2000" spc="70" b="1">
                <a:solidFill>
                  <a:srgbClr val="1F2020"/>
                </a:solidFill>
                <a:latin typeface="Arial"/>
                <a:cs typeface="Arial"/>
              </a:rPr>
              <a:t>granular </a:t>
            </a:r>
            <a:r>
              <a:rPr dirty="0" sz="2000" spc="75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1F2020"/>
                </a:solidFill>
                <a:latin typeface="Arial"/>
                <a:cs typeface="Arial"/>
              </a:rPr>
              <a:t>insights </a:t>
            </a:r>
            <a:r>
              <a:rPr dirty="0" sz="2000" spc="85" b="1">
                <a:solidFill>
                  <a:srgbClr val="1F2020"/>
                </a:solidFill>
                <a:latin typeface="Arial"/>
                <a:cs typeface="Arial"/>
              </a:rPr>
              <a:t>into </a:t>
            </a:r>
            <a:r>
              <a:rPr dirty="0" sz="2000" spc="114" b="1">
                <a:solidFill>
                  <a:srgbClr val="1F2020"/>
                </a:solidFill>
                <a:latin typeface="Arial"/>
                <a:cs typeface="Arial"/>
              </a:rPr>
              <a:t>the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agricultural </a:t>
            </a:r>
            <a:r>
              <a:rPr dirty="0" sz="2000" spc="30" b="1">
                <a:solidFill>
                  <a:srgbClr val="1F2020"/>
                </a:solidFill>
                <a:latin typeface="Arial"/>
                <a:cs typeface="Arial"/>
              </a:rPr>
              <a:t>dynamics </a:t>
            </a:r>
            <a:r>
              <a:rPr dirty="0" sz="2000" spc="35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45" b="1">
                <a:solidFill>
                  <a:srgbClr val="1F2020"/>
                </a:solidFill>
                <a:latin typeface="Arial"/>
                <a:cs typeface="Arial"/>
              </a:rPr>
              <a:t>unfolding </a:t>
            </a:r>
            <a:r>
              <a:rPr dirty="0" sz="2000" spc="-20" b="1">
                <a:solidFill>
                  <a:srgbClr val="1F2020"/>
                </a:solidFill>
                <a:latin typeface="Arial"/>
                <a:cs typeface="Arial"/>
              </a:rPr>
              <a:t>across </a:t>
            </a:r>
            <a:r>
              <a:rPr dirty="0" sz="2000" spc="40" b="1">
                <a:solidFill>
                  <a:srgbClr val="1F2020"/>
                </a:solidFill>
                <a:latin typeface="Arial"/>
                <a:cs typeface="Arial"/>
              </a:rPr>
              <a:t>India's </a:t>
            </a:r>
            <a:r>
              <a:rPr dirty="0" sz="2000" spc="30" b="1">
                <a:solidFill>
                  <a:srgbClr val="1F2020"/>
                </a:solidFill>
                <a:latin typeface="Arial"/>
                <a:cs typeface="Arial"/>
              </a:rPr>
              <a:t>diverse </a:t>
            </a:r>
            <a:r>
              <a:rPr dirty="0" sz="2000" spc="35" b="1">
                <a:solidFill>
                  <a:srgbClr val="1F2020"/>
                </a:solidFill>
                <a:latin typeface="Arial"/>
                <a:cs typeface="Arial"/>
              </a:rPr>
              <a:t>districts </a:t>
            </a:r>
            <a:r>
              <a:rPr dirty="0" sz="2000" spc="70" b="1">
                <a:solidFill>
                  <a:srgbClr val="1F2020"/>
                </a:solidFill>
                <a:latin typeface="Arial"/>
                <a:cs typeface="Arial"/>
              </a:rPr>
              <a:t>and </a:t>
            </a:r>
            <a:r>
              <a:rPr dirty="0" sz="2000" spc="75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55" b="1">
                <a:solidFill>
                  <a:srgbClr val="1F2020"/>
                </a:solidFill>
                <a:latin typeface="Arial"/>
                <a:cs typeface="Arial"/>
              </a:rPr>
              <a:t>over </a:t>
            </a:r>
            <a:r>
              <a:rPr dirty="0" sz="2000" spc="90" b="1">
                <a:solidFill>
                  <a:srgbClr val="1F2020"/>
                </a:solidFill>
                <a:latin typeface="Arial"/>
                <a:cs typeface="Arial"/>
              </a:rPr>
              <a:t>multiple </a:t>
            </a:r>
            <a:r>
              <a:rPr dirty="0" sz="2000" spc="30" b="1">
                <a:solidFill>
                  <a:srgbClr val="1F2020"/>
                </a:solidFill>
                <a:latin typeface="Arial"/>
                <a:cs typeface="Arial"/>
              </a:rPr>
              <a:t>years. </a:t>
            </a:r>
            <a:r>
              <a:rPr dirty="0" sz="2000" spc="45" b="1">
                <a:solidFill>
                  <a:srgbClr val="1F2020"/>
                </a:solidFill>
                <a:latin typeface="Arial"/>
                <a:cs typeface="Arial"/>
              </a:rPr>
              <a:t>From </a:t>
            </a:r>
            <a:r>
              <a:rPr dirty="0" sz="2000" spc="114" b="1">
                <a:solidFill>
                  <a:srgbClr val="1F2020"/>
                </a:solidFill>
                <a:latin typeface="Arial"/>
                <a:cs typeface="Arial"/>
              </a:rPr>
              <a:t>the </a:t>
            </a:r>
            <a:r>
              <a:rPr dirty="0" sz="2000" spc="25" b="1">
                <a:solidFill>
                  <a:srgbClr val="1F2020"/>
                </a:solidFill>
                <a:latin typeface="Arial"/>
                <a:cs typeface="Arial"/>
              </a:rPr>
              <a:t>lush </a:t>
            </a:r>
            <a:r>
              <a:rPr dirty="0" sz="2000" spc="45" b="1">
                <a:solidFill>
                  <a:srgbClr val="1F2020"/>
                </a:solidFill>
                <a:latin typeface="Arial"/>
                <a:cs typeface="Arial"/>
              </a:rPr>
              <a:t>paddy </a:t>
            </a:r>
            <a:r>
              <a:rPr dirty="0" sz="2000" spc="5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30" b="1">
                <a:solidFill>
                  <a:srgbClr val="1F2020"/>
                </a:solidFill>
                <a:latin typeface="Arial"/>
                <a:cs typeface="Arial"/>
              </a:rPr>
              <a:t>fields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of </a:t>
            </a:r>
            <a:r>
              <a:rPr dirty="0" sz="2000" spc="45" b="1">
                <a:solidFill>
                  <a:srgbClr val="1F2020"/>
                </a:solidFill>
                <a:latin typeface="Arial"/>
                <a:cs typeface="Arial"/>
              </a:rPr>
              <a:t>Punjab </a:t>
            </a:r>
            <a:r>
              <a:rPr dirty="0" sz="2000" spc="105" b="1">
                <a:solidFill>
                  <a:srgbClr val="1F2020"/>
                </a:solidFill>
                <a:latin typeface="Arial"/>
                <a:cs typeface="Arial"/>
              </a:rPr>
              <a:t>to </a:t>
            </a:r>
            <a:r>
              <a:rPr dirty="0" sz="2000" spc="114" b="1">
                <a:solidFill>
                  <a:srgbClr val="1F2020"/>
                </a:solidFill>
                <a:latin typeface="Arial"/>
                <a:cs typeface="Arial"/>
              </a:rPr>
              <a:t>the </a:t>
            </a:r>
            <a:r>
              <a:rPr dirty="0" sz="2000" spc="75" b="1">
                <a:solidFill>
                  <a:srgbClr val="1F2020"/>
                </a:solidFill>
                <a:latin typeface="Arial"/>
                <a:cs typeface="Arial"/>
              </a:rPr>
              <a:t>arid terrains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of </a:t>
            </a:r>
            <a:r>
              <a:rPr dirty="0" sz="2000" spc="65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45" b="1">
                <a:solidFill>
                  <a:srgbClr val="1F2020"/>
                </a:solidFill>
                <a:latin typeface="Arial"/>
                <a:cs typeface="Arial"/>
              </a:rPr>
              <a:t>Rajasthan, </a:t>
            </a:r>
            <a:r>
              <a:rPr dirty="0" sz="2000" spc="75" b="1">
                <a:solidFill>
                  <a:srgbClr val="1F2020"/>
                </a:solidFill>
                <a:latin typeface="Arial"/>
                <a:cs typeface="Arial"/>
              </a:rPr>
              <a:t>our </a:t>
            </a:r>
            <a:r>
              <a:rPr dirty="0" sz="2000" spc="80" b="1">
                <a:solidFill>
                  <a:srgbClr val="1F2020"/>
                </a:solidFill>
                <a:latin typeface="Arial"/>
                <a:cs typeface="Arial"/>
              </a:rPr>
              <a:t>dataset </a:t>
            </a:r>
            <a:r>
              <a:rPr dirty="0" sz="2000" spc="45" b="1">
                <a:solidFill>
                  <a:srgbClr val="1F2020"/>
                </a:solidFill>
                <a:latin typeface="Arial"/>
                <a:cs typeface="Arial"/>
              </a:rPr>
              <a:t>traverses </a:t>
            </a:r>
            <a:r>
              <a:rPr dirty="0" sz="2000" spc="114" b="1">
                <a:solidFill>
                  <a:srgbClr val="1F2020"/>
                </a:solidFill>
                <a:latin typeface="Arial"/>
                <a:cs typeface="Arial"/>
              </a:rPr>
              <a:t>the </a:t>
            </a:r>
            <a:r>
              <a:rPr dirty="0" sz="2000" spc="65" b="1">
                <a:solidFill>
                  <a:srgbClr val="1F2020"/>
                </a:solidFill>
                <a:latin typeface="Arial"/>
                <a:cs typeface="Arial"/>
              </a:rPr>
              <a:t>length </a:t>
            </a:r>
            <a:r>
              <a:rPr dirty="0" sz="2000" spc="70" b="1">
                <a:solidFill>
                  <a:srgbClr val="1F2020"/>
                </a:solidFill>
                <a:latin typeface="Arial"/>
                <a:cs typeface="Arial"/>
              </a:rPr>
              <a:t> and</a:t>
            </a:r>
            <a:r>
              <a:rPr dirty="0" sz="2000" spc="-4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90" b="1">
                <a:solidFill>
                  <a:srgbClr val="1F2020"/>
                </a:solidFill>
                <a:latin typeface="Arial"/>
                <a:cs typeface="Arial"/>
              </a:rPr>
              <a:t>breadth</a:t>
            </a:r>
            <a:r>
              <a:rPr dirty="0" sz="2000" spc="-4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of</a:t>
            </a:r>
            <a:r>
              <a:rPr dirty="0" sz="2000" spc="-4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114" b="1">
                <a:solidFill>
                  <a:srgbClr val="1F2020"/>
                </a:solidFill>
                <a:latin typeface="Arial"/>
                <a:cs typeface="Arial"/>
              </a:rPr>
              <a:t>the</a:t>
            </a:r>
            <a:r>
              <a:rPr dirty="0" sz="2000" spc="-4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55" b="1">
                <a:solidFill>
                  <a:srgbClr val="1F2020"/>
                </a:solidFill>
                <a:latin typeface="Arial"/>
                <a:cs typeface="Arial"/>
              </a:rPr>
              <a:t>country,</a:t>
            </a:r>
            <a:r>
              <a:rPr dirty="0" sz="2000" spc="-4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55" b="1">
                <a:solidFill>
                  <a:srgbClr val="1F2020"/>
                </a:solidFill>
                <a:latin typeface="Arial"/>
                <a:cs typeface="Arial"/>
              </a:rPr>
              <a:t>offering</a:t>
            </a:r>
            <a:r>
              <a:rPr dirty="0" sz="2000" spc="-35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95" b="1">
                <a:solidFill>
                  <a:srgbClr val="1F2020"/>
                </a:solidFill>
                <a:latin typeface="Arial"/>
                <a:cs typeface="Arial"/>
              </a:rPr>
              <a:t>a</a:t>
            </a:r>
            <a:r>
              <a:rPr dirty="0" sz="2000" spc="-4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1F2020"/>
                </a:solidFill>
                <a:latin typeface="Arial"/>
                <a:cs typeface="Arial"/>
              </a:rPr>
              <a:t>holistic </a:t>
            </a:r>
            <a:r>
              <a:rPr dirty="0" sz="2000" spc="-540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40" b="1">
                <a:solidFill>
                  <a:srgbClr val="1F2020"/>
                </a:solidFill>
                <a:latin typeface="Arial"/>
                <a:cs typeface="Arial"/>
              </a:rPr>
              <a:t>perspective </a:t>
            </a:r>
            <a:r>
              <a:rPr dirty="0" sz="2000" spc="50" b="1">
                <a:solidFill>
                  <a:srgbClr val="1F2020"/>
                </a:solidFill>
                <a:latin typeface="Arial"/>
                <a:cs typeface="Arial"/>
              </a:rPr>
              <a:t>on </a:t>
            </a:r>
            <a:r>
              <a:rPr dirty="0" sz="2000" spc="114" b="1">
                <a:solidFill>
                  <a:srgbClr val="1F2020"/>
                </a:solidFill>
                <a:latin typeface="Arial"/>
                <a:cs typeface="Arial"/>
              </a:rPr>
              <a:t>the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agricultural </a:t>
            </a:r>
            <a:r>
              <a:rPr dirty="0" sz="2000" spc="75" b="1">
                <a:solidFill>
                  <a:srgbClr val="1F2020"/>
                </a:solidFill>
                <a:latin typeface="Arial"/>
                <a:cs typeface="Arial"/>
              </a:rPr>
              <a:t>tapestry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of </a:t>
            </a:r>
            <a:r>
              <a:rPr dirty="0" sz="2000" spc="65" b="1">
                <a:solidFill>
                  <a:srgbClr val="1F2020"/>
                </a:solidFill>
                <a:latin typeface="Arial"/>
                <a:cs typeface="Arial"/>
              </a:rPr>
              <a:t> </a:t>
            </a:r>
            <a:r>
              <a:rPr dirty="0" sz="2000" spc="60" b="1">
                <a:solidFill>
                  <a:srgbClr val="1F2020"/>
                </a:solidFill>
                <a:latin typeface="Arial"/>
                <a:cs typeface="Arial"/>
              </a:rPr>
              <a:t>India.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43500"/>
            <a:ext cx="18287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4529" y="2183473"/>
            <a:ext cx="57264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D</a:t>
            </a:r>
            <a:r>
              <a:rPr dirty="0" spc="635"/>
              <a:t>a</a:t>
            </a:r>
            <a:r>
              <a:rPr dirty="0" spc="35"/>
              <a:t>t</a:t>
            </a:r>
            <a:r>
              <a:rPr dirty="0" spc="635"/>
              <a:t>a</a:t>
            </a:r>
            <a:r>
              <a:rPr dirty="0" spc="555"/>
              <a:t>s</a:t>
            </a:r>
            <a:r>
              <a:rPr dirty="0" spc="175"/>
              <a:t>e</a:t>
            </a:r>
            <a:r>
              <a:rPr dirty="0" spc="40"/>
              <a:t>t</a:t>
            </a:r>
            <a:r>
              <a:rPr dirty="0" spc="-395"/>
              <a:t> </a:t>
            </a:r>
            <a:r>
              <a:rPr dirty="0" spc="365"/>
              <a:t>D</a:t>
            </a:r>
            <a:r>
              <a:rPr dirty="0" spc="175"/>
              <a:t>e</a:t>
            </a:r>
            <a:r>
              <a:rPr dirty="0" spc="555"/>
              <a:t>s</a:t>
            </a:r>
            <a:r>
              <a:rPr dirty="0" spc="405"/>
              <a:t>c</a:t>
            </a:r>
            <a:r>
              <a:rPr dirty="0" spc="-5"/>
              <a:t>r</a:t>
            </a:r>
            <a:r>
              <a:rPr dirty="0" spc="-20"/>
              <a:t>i</a:t>
            </a:r>
            <a:r>
              <a:rPr dirty="0" spc="415"/>
              <a:t>p</a:t>
            </a:r>
            <a:r>
              <a:rPr dirty="0" spc="35"/>
              <a:t>t</a:t>
            </a:r>
            <a:r>
              <a:rPr dirty="0" spc="-20"/>
              <a:t>i</a:t>
            </a:r>
            <a:r>
              <a:rPr dirty="0" spc="305"/>
              <a:t>o</a:t>
            </a:r>
            <a:r>
              <a:rPr dirty="0" spc="365"/>
              <a:t>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1257" y="1939007"/>
            <a:ext cx="856227" cy="7531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24529" y="3176049"/>
            <a:ext cx="6689725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60">
                <a:solidFill>
                  <a:srgbClr val="1F2020"/>
                </a:solidFill>
                <a:latin typeface="Lucida Sans Unicode"/>
                <a:cs typeface="Lucida Sans Unicode"/>
              </a:rPr>
              <a:t>The </a:t>
            </a:r>
            <a:r>
              <a:rPr dirty="0" sz="2000" spc="-30">
                <a:solidFill>
                  <a:srgbClr val="1F2020"/>
                </a:solidFill>
                <a:latin typeface="Lucida Sans Unicode"/>
                <a:cs typeface="Lucida Sans Unicode"/>
              </a:rPr>
              <a:t>dataset </a:t>
            </a:r>
            <a:r>
              <a:rPr dirty="0" sz="2000" spc="-35">
                <a:solidFill>
                  <a:srgbClr val="1F2020"/>
                </a:solidFill>
                <a:latin typeface="Lucida Sans Unicode"/>
                <a:cs typeface="Lucida Sans Unicode"/>
              </a:rPr>
              <a:t>encompasses </a:t>
            </a:r>
            <a:r>
              <a:rPr dirty="0" sz="2000" spc="5">
                <a:solidFill>
                  <a:srgbClr val="1F2020"/>
                </a:solidFill>
                <a:latin typeface="Lucida Sans Unicode"/>
                <a:cs typeface="Lucida Sans Unicode"/>
              </a:rPr>
              <a:t>a </a:t>
            </a:r>
            <a:r>
              <a:rPr dirty="0" sz="2000" spc="-30">
                <a:solidFill>
                  <a:srgbClr val="1F2020"/>
                </a:solidFill>
                <a:latin typeface="Lucida Sans Unicode"/>
                <a:cs typeface="Lucida Sans Unicode"/>
              </a:rPr>
              <a:t>wide </a:t>
            </a:r>
            <a:r>
              <a:rPr dirty="0" sz="2000" spc="-40">
                <a:solidFill>
                  <a:srgbClr val="1F2020"/>
                </a:solidFill>
                <a:latin typeface="Lucida Sans Unicode"/>
                <a:cs typeface="Lucida Sans Unicode"/>
              </a:rPr>
              <a:t>range </a:t>
            </a:r>
            <a:r>
              <a:rPr dirty="0" sz="2000" spc="-50">
                <a:solidFill>
                  <a:srgbClr val="1F2020"/>
                </a:solidFill>
                <a:latin typeface="Lucida Sans Unicode"/>
                <a:cs typeface="Lucida Sans Unicode"/>
              </a:rPr>
              <a:t>of agricultural </a:t>
            </a:r>
            <a:r>
              <a:rPr dirty="0" sz="2000" spc="-45">
                <a:solidFill>
                  <a:srgbClr val="1F2020"/>
                </a:solidFill>
                <a:latin typeface="Lucida Sans Unicode"/>
                <a:cs typeface="Lucida Sans Unicode"/>
              </a:rPr>
              <a:t> variables, </a:t>
            </a:r>
            <a:r>
              <a:rPr dirty="0" sz="2000" spc="-65">
                <a:solidFill>
                  <a:srgbClr val="1F2020"/>
                </a:solidFill>
                <a:latin typeface="Lucida Sans Unicode"/>
                <a:cs typeface="Lucida Sans Unicode"/>
              </a:rPr>
              <a:t>including </a:t>
            </a:r>
            <a:r>
              <a:rPr dirty="0" sz="2000" spc="-40">
                <a:solidFill>
                  <a:srgbClr val="1F2020"/>
                </a:solidFill>
                <a:latin typeface="Lucida Sans Unicode"/>
                <a:cs typeface="Lucida Sans Unicode"/>
              </a:rPr>
              <a:t>crop </a:t>
            </a:r>
            <a:r>
              <a:rPr dirty="0" sz="2000" spc="-35">
                <a:solidFill>
                  <a:srgbClr val="1F2020"/>
                </a:solidFill>
                <a:latin typeface="Lucida Sans Unicode"/>
                <a:cs typeface="Lucida Sans Unicode"/>
              </a:rPr>
              <a:t>areas, </a:t>
            </a:r>
            <a:r>
              <a:rPr dirty="0" sz="2000" spc="-40">
                <a:solidFill>
                  <a:srgbClr val="1F2020"/>
                </a:solidFill>
                <a:latin typeface="Lucida Sans Unicode"/>
                <a:cs typeface="Lucida Sans Unicode"/>
              </a:rPr>
              <a:t>production </a:t>
            </a:r>
            <a:r>
              <a:rPr dirty="0" sz="2000" spc="-50">
                <a:solidFill>
                  <a:srgbClr val="1F2020"/>
                </a:solidFill>
                <a:latin typeface="Lucida Sans Unicode"/>
                <a:cs typeface="Lucida Sans Unicode"/>
              </a:rPr>
              <a:t>quantities, </a:t>
            </a:r>
            <a:r>
              <a:rPr dirty="0" sz="2000" spc="-45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1F2020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20">
                <a:solidFill>
                  <a:srgbClr val="1F2020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40">
                <a:solidFill>
                  <a:srgbClr val="1F2020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114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1F2020"/>
                </a:solidFill>
                <a:latin typeface="Lucida Sans Unicode"/>
                <a:cs typeface="Lucida Sans Unicode"/>
              </a:rPr>
              <a:t>y</a:t>
            </a:r>
            <a:r>
              <a:rPr dirty="0" sz="2000" spc="-80">
                <a:solidFill>
                  <a:srgbClr val="1F2020"/>
                </a:solidFill>
                <a:latin typeface="Lucida Sans Unicode"/>
                <a:cs typeface="Lucida Sans Unicode"/>
              </a:rPr>
              <a:t>i</a:t>
            </a:r>
            <a:r>
              <a:rPr dirty="0" sz="2000">
                <a:solidFill>
                  <a:srgbClr val="1F2020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80">
                <a:solidFill>
                  <a:srgbClr val="1F2020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45">
                <a:solidFill>
                  <a:srgbClr val="1F2020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70">
                <a:solidFill>
                  <a:srgbClr val="1F2020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14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1F2020"/>
                </a:solidFill>
                <a:latin typeface="Lucida Sans Unicode"/>
                <a:cs typeface="Lucida Sans Unicode"/>
              </a:rPr>
              <a:t>f</a:t>
            </a:r>
            <a:r>
              <a:rPr dirty="0" sz="2000" spc="-35">
                <a:solidFill>
                  <a:srgbClr val="1F2020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5">
                <a:solidFill>
                  <a:srgbClr val="1F2020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114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1F2020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80">
                <a:solidFill>
                  <a:srgbClr val="1F2020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70">
                <a:solidFill>
                  <a:srgbClr val="1F2020"/>
                </a:solidFill>
                <a:latin typeface="Lucida Sans Unicode"/>
                <a:cs typeface="Lucida Sans Unicode"/>
              </a:rPr>
              <a:t>ff</a:t>
            </a:r>
            <a:r>
              <a:rPr dirty="0" sz="2000">
                <a:solidFill>
                  <a:srgbClr val="1F2020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0">
                <a:solidFill>
                  <a:srgbClr val="1F2020"/>
                </a:solidFill>
                <a:latin typeface="Lucida Sans Unicode"/>
                <a:cs typeface="Lucida Sans Unicode"/>
              </a:rPr>
              <a:t>r</a:t>
            </a:r>
            <a:r>
              <a:rPr dirty="0" sz="2000">
                <a:solidFill>
                  <a:srgbClr val="1F2020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20">
                <a:solidFill>
                  <a:srgbClr val="1F2020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40">
                <a:solidFill>
                  <a:srgbClr val="1F2020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14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1F2020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0">
                <a:solidFill>
                  <a:srgbClr val="1F2020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35">
                <a:solidFill>
                  <a:srgbClr val="1F2020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45">
                <a:solidFill>
                  <a:srgbClr val="1F2020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70">
                <a:solidFill>
                  <a:srgbClr val="1F2020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14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1F2020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20">
                <a:solidFill>
                  <a:srgbClr val="1F2020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75">
                <a:solidFill>
                  <a:srgbClr val="1F2020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5">
                <a:solidFill>
                  <a:srgbClr val="1F2020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-114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1F2020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70">
                <a:solidFill>
                  <a:srgbClr val="1F2020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14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1F2020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80">
                <a:solidFill>
                  <a:srgbClr val="1F2020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75">
                <a:solidFill>
                  <a:srgbClr val="1F2020"/>
                </a:solidFill>
                <a:latin typeface="Lucida Sans Unicode"/>
                <a:cs typeface="Lucida Sans Unicode"/>
              </a:rPr>
              <a:t>c</a:t>
            </a:r>
            <a:r>
              <a:rPr dirty="0" sz="2000">
                <a:solidFill>
                  <a:srgbClr val="1F2020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20">
                <a:solidFill>
                  <a:srgbClr val="1F2020"/>
                </a:solidFill>
                <a:latin typeface="Lucida Sans Unicode"/>
                <a:cs typeface="Lucida Sans Unicode"/>
              </a:rPr>
              <a:t>,</a:t>
            </a:r>
            <a:r>
              <a:rPr dirty="0" sz="2000" spc="-114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1F2020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-20">
                <a:solidFill>
                  <a:srgbClr val="1F2020"/>
                </a:solidFill>
                <a:latin typeface="Lucida Sans Unicode"/>
                <a:cs typeface="Lucida Sans Unicode"/>
              </a:rPr>
              <a:t>h</a:t>
            </a:r>
            <a:r>
              <a:rPr dirty="0" sz="2000">
                <a:solidFill>
                  <a:srgbClr val="1F2020"/>
                </a:solidFill>
                <a:latin typeface="Lucida Sans Unicode"/>
                <a:cs typeface="Lucida Sans Unicode"/>
              </a:rPr>
              <a:t>e</a:t>
            </a:r>
            <a:r>
              <a:rPr dirty="0" sz="2000">
                <a:solidFill>
                  <a:srgbClr val="1F2020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45">
                <a:solidFill>
                  <a:srgbClr val="1F2020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20">
                <a:solidFill>
                  <a:srgbClr val="1F2020"/>
                </a:solidFill>
                <a:latin typeface="Lucida Sans Unicode"/>
                <a:cs typeface="Lucida Sans Unicode"/>
              </a:rPr>
              <a:t>,  </a:t>
            </a:r>
            <a:r>
              <a:rPr dirty="0" sz="2000" spc="-60">
                <a:solidFill>
                  <a:srgbClr val="1F2020"/>
                </a:solidFill>
                <a:latin typeface="Lucida Sans Unicode"/>
                <a:cs typeface="Lucida Sans Unicode"/>
              </a:rPr>
              <a:t>sorghum,</a:t>
            </a:r>
            <a:r>
              <a:rPr dirty="0" sz="2000" spc="-110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1F2020"/>
                </a:solidFill>
                <a:latin typeface="Lucida Sans Unicode"/>
                <a:cs typeface="Lucida Sans Unicode"/>
              </a:rPr>
              <a:t>millets,</a:t>
            </a:r>
            <a:r>
              <a:rPr dirty="0" sz="2000" spc="-110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1F2020"/>
                </a:solidFill>
                <a:latin typeface="Lucida Sans Unicode"/>
                <a:cs typeface="Lucida Sans Unicode"/>
              </a:rPr>
              <a:t>pulses,</a:t>
            </a:r>
            <a:r>
              <a:rPr dirty="0" sz="2000" spc="-110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1F2020"/>
                </a:solidFill>
                <a:latin typeface="Lucida Sans Unicode"/>
                <a:cs typeface="Lucida Sans Unicode"/>
              </a:rPr>
              <a:t>oilseeds,</a:t>
            </a:r>
            <a:r>
              <a:rPr dirty="0" sz="2000" spc="-110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1F2020"/>
                </a:solidFill>
                <a:latin typeface="Lucida Sans Unicode"/>
                <a:cs typeface="Lucida Sans Unicode"/>
              </a:rPr>
              <a:t>sugarcane,</a:t>
            </a:r>
            <a:r>
              <a:rPr dirty="0" sz="2000" spc="-110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1F2020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10">
                <a:solidFill>
                  <a:srgbClr val="1F2020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1F2020"/>
                </a:solidFill>
                <a:latin typeface="Lucida Sans Unicode"/>
                <a:cs typeface="Lucida Sans Unicode"/>
              </a:rPr>
              <a:t>more.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5964" y="482357"/>
            <a:ext cx="11344274" cy="2524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449" y="3092562"/>
            <a:ext cx="6572900" cy="587349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6885" y="866878"/>
            <a:ext cx="52235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P</a:t>
            </a:r>
            <a:r>
              <a:rPr dirty="0" spc="-5"/>
              <a:t>r</a:t>
            </a:r>
            <a:r>
              <a:rPr dirty="0" spc="305"/>
              <a:t>o</a:t>
            </a:r>
            <a:r>
              <a:rPr dirty="0" spc="-325"/>
              <a:t>j</a:t>
            </a:r>
            <a:r>
              <a:rPr dirty="0" spc="175"/>
              <a:t>e</a:t>
            </a:r>
            <a:r>
              <a:rPr dirty="0" spc="405"/>
              <a:t>c</a:t>
            </a:r>
            <a:r>
              <a:rPr dirty="0" spc="40"/>
              <a:t>t</a:t>
            </a:r>
            <a:r>
              <a:rPr dirty="0" spc="-395"/>
              <a:t> </a:t>
            </a:r>
            <a:r>
              <a:rPr dirty="0" spc="355"/>
              <a:t>O</a:t>
            </a:r>
            <a:r>
              <a:rPr dirty="0" spc="420"/>
              <a:t>b</a:t>
            </a:r>
            <a:r>
              <a:rPr dirty="0" spc="-325"/>
              <a:t>j</a:t>
            </a:r>
            <a:r>
              <a:rPr dirty="0" spc="175"/>
              <a:t>e</a:t>
            </a:r>
            <a:r>
              <a:rPr dirty="0" spc="405"/>
              <a:t>c</a:t>
            </a:r>
            <a:r>
              <a:rPr dirty="0" spc="35"/>
              <a:t>t</a:t>
            </a:r>
            <a:r>
              <a:rPr dirty="0" spc="-20"/>
              <a:t>i</a:t>
            </a:r>
            <a:r>
              <a:rPr dirty="0" spc="425"/>
              <a:t>v</a:t>
            </a:r>
            <a:r>
              <a:rPr dirty="0" spc="175"/>
              <a:t>e</a:t>
            </a:r>
            <a:r>
              <a:rPr dirty="0" spc="56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47504" y="4054657"/>
            <a:ext cx="28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dirty="0" sz="1800" spc="-55" b="1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6673" y="271207"/>
            <a:ext cx="344170" cy="486409"/>
            <a:chOff x="536673" y="271207"/>
            <a:chExt cx="344170" cy="4864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324" y="348936"/>
              <a:ext cx="244219" cy="4084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6673" y="271207"/>
              <a:ext cx="187325" cy="294640"/>
            </a:xfrm>
            <a:custGeom>
              <a:avLst/>
              <a:gdLst/>
              <a:ahLst/>
              <a:cxnLst/>
              <a:rect l="l" t="t" r="r" b="b"/>
              <a:pathLst>
                <a:path w="187325" h="294640">
                  <a:moveTo>
                    <a:pt x="87433" y="294430"/>
                  </a:moveTo>
                  <a:lnTo>
                    <a:pt x="50781" y="268203"/>
                  </a:lnTo>
                  <a:lnTo>
                    <a:pt x="9237" y="213624"/>
                  </a:lnTo>
                  <a:lnTo>
                    <a:pt x="0" y="145441"/>
                  </a:lnTo>
                  <a:lnTo>
                    <a:pt x="6788" y="111267"/>
                  </a:lnTo>
                  <a:lnTo>
                    <a:pt x="20096" y="79373"/>
                  </a:lnTo>
                  <a:lnTo>
                    <a:pt x="38584" y="50119"/>
                  </a:lnTo>
                  <a:lnTo>
                    <a:pt x="61173" y="23622"/>
                  </a:lnTo>
                  <a:lnTo>
                    <a:pt x="86785" y="0"/>
                  </a:lnTo>
                  <a:lnTo>
                    <a:pt x="79536" y="19489"/>
                  </a:lnTo>
                  <a:lnTo>
                    <a:pt x="79190" y="40444"/>
                  </a:lnTo>
                  <a:lnTo>
                    <a:pt x="94562" y="80402"/>
                  </a:lnTo>
                  <a:lnTo>
                    <a:pt x="122764" y="112072"/>
                  </a:lnTo>
                  <a:lnTo>
                    <a:pt x="155158" y="140066"/>
                  </a:lnTo>
                  <a:lnTo>
                    <a:pt x="163677" y="147780"/>
                  </a:lnTo>
                  <a:lnTo>
                    <a:pt x="171916" y="155878"/>
                  </a:lnTo>
                  <a:lnTo>
                    <a:pt x="179685" y="164393"/>
                  </a:lnTo>
                  <a:lnTo>
                    <a:pt x="186792" y="173361"/>
                  </a:lnTo>
                  <a:lnTo>
                    <a:pt x="179652" y="177266"/>
                  </a:lnTo>
                  <a:lnTo>
                    <a:pt x="165312" y="184969"/>
                  </a:lnTo>
                  <a:lnTo>
                    <a:pt x="158195" y="188874"/>
                  </a:lnTo>
                  <a:lnTo>
                    <a:pt x="150168" y="193468"/>
                  </a:lnTo>
                  <a:lnTo>
                    <a:pt x="142247" y="198342"/>
                  </a:lnTo>
                  <a:lnTo>
                    <a:pt x="134523" y="203536"/>
                  </a:lnTo>
                  <a:lnTo>
                    <a:pt x="127088" y="209086"/>
                  </a:lnTo>
                  <a:lnTo>
                    <a:pt x="119839" y="199996"/>
                  </a:lnTo>
                  <a:lnTo>
                    <a:pt x="112480" y="190985"/>
                  </a:lnTo>
                  <a:lnTo>
                    <a:pt x="105084" y="182013"/>
                  </a:lnTo>
                  <a:lnTo>
                    <a:pt x="97721" y="173037"/>
                  </a:lnTo>
                  <a:lnTo>
                    <a:pt x="73996" y="142271"/>
                  </a:lnTo>
                  <a:lnTo>
                    <a:pt x="60604" y="118993"/>
                  </a:lnTo>
                  <a:lnTo>
                    <a:pt x="55451" y="98100"/>
                  </a:lnTo>
                  <a:lnTo>
                    <a:pt x="56447" y="74488"/>
                  </a:lnTo>
                  <a:lnTo>
                    <a:pt x="51495" y="92319"/>
                  </a:lnTo>
                  <a:lnTo>
                    <a:pt x="65439" y="146465"/>
                  </a:lnTo>
                  <a:lnTo>
                    <a:pt x="100578" y="190837"/>
                  </a:lnTo>
                  <a:lnTo>
                    <a:pt x="112708" y="205360"/>
                  </a:lnTo>
                  <a:lnTo>
                    <a:pt x="115220" y="208560"/>
                  </a:lnTo>
                  <a:lnTo>
                    <a:pt x="117609" y="211800"/>
                  </a:lnTo>
                  <a:lnTo>
                    <a:pt x="119959" y="215081"/>
                  </a:lnTo>
                  <a:lnTo>
                    <a:pt x="112953" y="221863"/>
                  </a:lnTo>
                  <a:lnTo>
                    <a:pt x="106592" y="229177"/>
                  </a:lnTo>
                  <a:lnTo>
                    <a:pt x="88826" y="269368"/>
                  </a:lnTo>
                  <a:lnTo>
                    <a:pt x="87452" y="281830"/>
                  </a:lnTo>
                  <a:lnTo>
                    <a:pt x="87433" y="294430"/>
                  </a:lnTo>
                  <a:close/>
                </a:path>
              </a:pathLst>
            </a:custGeom>
            <a:solidFill>
              <a:srgbClr val="DAC79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552" y="2566421"/>
            <a:ext cx="7562849" cy="60475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6637" y="2304458"/>
            <a:ext cx="9877424" cy="66905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25752" y="1039585"/>
            <a:ext cx="452691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65" b="1">
                <a:solidFill>
                  <a:srgbClr val="2F201B"/>
                </a:solidFill>
                <a:latin typeface="Trebuchet MS"/>
                <a:cs typeface="Trebuchet MS"/>
              </a:rPr>
              <a:t>I</a:t>
            </a:r>
            <a:r>
              <a:rPr dirty="0" sz="4400" spc="869" b="1">
                <a:solidFill>
                  <a:srgbClr val="2F201B"/>
                </a:solidFill>
                <a:latin typeface="Trebuchet MS"/>
                <a:cs typeface="Trebuchet MS"/>
              </a:rPr>
              <a:t>m</a:t>
            </a:r>
            <a:r>
              <a:rPr dirty="0" sz="4400" spc="415" b="1">
                <a:solidFill>
                  <a:srgbClr val="2F201B"/>
                </a:solidFill>
                <a:latin typeface="Trebuchet MS"/>
                <a:cs typeface="Trebuchet MS"/>
              </a:rPr>
              <a:t>p</a:t>
            </a:r>
            <a:r>
              <a:rPr dirty="0" sz="4400" spc="305" b="1">
                <a:solidFill>
                  <a:srgbClr val="2F201B"/>
                </a:solidFill>
                <a:latin typeface="Trebuchet MS"/>
                <a:cs typeface="Trebuchet MS"/>
              </a:rPr>
              <a:t>o</a:t>
            </a:r>
            <a:r>
              <a:rPr dirty="0" sz="4400" spc="-5" b="1">
                <a:solidFill>
                  <a:srgbClr val="2F201B"/>
                </a:solidFill>
                <a:latin typeface="Trebuchet MS"/>
                <a:cs typeface="Trebuchet MS"/>
              </a:rPr>
              <a:t>r</a:t>
            </a:r>
            <a:r>
              <a:rPr dirty="0" sz="4400" spc="40" b="1">
                <a:solidFill>
                  <a:srgbClr val="2F201B"/>
                </a:solidFill>
                <a:latin typeface="Trebuchet MS"/>
                <a:cs typeface="Trebuchet MS"/>
              </a:rPr>
              <a:t>t</a:t>
            </a:r>
            <a:r>
              <a:rPr dirty="0" sz="4400" spc="-395" b="1">
                <a:solidFill>
                  <a:srgbClr val="2F201B"/>
                </a:solidFill>
                <a:latin typeface="Trebuchet MS"/>
                <a:cs typeface="Trebuchet MS"/>
              </a:rPr>
              <a:t> </a:t>
            </a:r>
            <a:r>
              <a:rPr dirty="0" sz="4400" spc="365" b="1">
                <a:solidFill>
                  <a:srgbClr val="2F201B"/>
                </a:solidFill>
                <a:latin typeface="Trebuchet MS"/>
                <a:cs typeface="Trebuchet MS"/>
              </a:rPr>
              <a:t>D</a:t>
            </a:r>
            <a:r>
              <a:rPr dirty="0" sz="4400" spc="635" b="1">
                <a:solidFill>
                  <a:srgbClr val="2F201B"/>
                </a:solidFill>
                <a:latin typeface="Trebuchet MS"/>
                <a:cs typeface="Trebuchet MS"/>
              </a:rPr>
              <a:t>a</a:t>
            </a:r>
            <a:r>
              <a:rPr dirty="0" sz="4400" spc="35" b="1">
                <a:solidFill>
                  <a:srgbClr val="2F201B"/>
                </a:solidFill>
                <a:latin typeface="Trebuchet MS"/>
                <a:cs typeface="Trebuchet MS"/>
              </a:rPr>
              <a:t>t</a:t>
            </a:r>
            <a:r>
              <a:rPr dirty="0" sz="4400" spc="640" b="1">
                <a:solidFill>
                  <a:srgbClr val="2F201B"/>
                </a:solidFill>
                <a:latin typeface="Trebuchet MS"/>
                <a:cs typeface="Trebuchet MS"/>
              </a:rPr>
              <a:t>a</a:t>
            </a:r>
            <a:r>
              <a:rPr dirty="0" sz="4400" spc="-395" b="1">
                <a:solidFill>
                  <a:srgbClr val="2F201B"/>
                </a:solidFill>
                <a:latin typeface="Trebuchet MS"/>
                <a:cs typeface="Trebuchet MS"/>
              </a:rPr>
              <a:t> </a:t>
            </a:r>
            <a:r>
              <a:rPr dirty="0" sz="4400" spc="450" b="1">
                <a:solidFill>
                  <a:srgbClr val="2F201B"/>
                </a:solidFill>
                <a:latin typeface="Trebuchet MS"/>
                <a:cs typeface="Trebuchet MS"/>
              </a:rPr>
              <a:t>S</a:t>
            </a:r>
            <a:r>
              <a:rPr dirty="0" sz="4400" spc="175" b="1">
                <a:solidFill>
                  <a:srgbClr val="2F201B"/>
                </a:solidFill>
                <a:latin typeface="Trebuchet MS"/>
                <a:cs typeface="Trebuchet MS"/>
              </a:rPr>
              <a:t>e</a:t>
            </a:r>
            <a:r>
              <a:rPr dirty="0" sz="4400" spc="40" b="1">
                <a:solidFill>
                  <a:srgbClr val="2F201B"/>
                </a:solidFill>
                <a:latin typeface="Trebuchet MS"/>
                <a:cs typeface="Trebuchet MS"/>
              </a:rPr>
              <a:t>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8098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D</a:t>
            </a:r>
            <a:r>
              <a:rPr dirty="0" spc="635"/>
              <a:t>a</a:t>
            </a:r>
            <a:r>
              <a:rPr dirty="0" spc="35"/>
              <a:t>t</a:t>
            </a:r>
            <a:r>
              <a:rPr dirty="0" spc="640"/>
              <a:t>a</a:t>
            </a:r>
            <a:r>
              <a:rPr dirty="0" spc="-395"/>
              <a:t> </a:t>
            </a:r>
            <a:r>
              <a:rPr dirty="0" spc="450"/>
              <a:t>S</a:t>
            </a:r>
            <a:r>
              <a:rPr dirty="0" spc="175"/>
              <a:t>e</a:t>
            </a:r>
            <a:r>
              <a:rPr dirty="0" spc="40"/>
              <a:t>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324" y="348936"/>
              <a:ext cx="244219" cy="4084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6673" y="271207"/>
              <a:ext cx="187325" cy="294640"/>
            </a:xfrm>
            <a:custGeom>
              <a:avLst/>
              <a:gdLst/>
              <a:ahLst/>
              <a:cxnLst/>
              <a:rect l="l" t="t" r="r" b="b"/>
              <a:pathLst>
                <a:path w="187325" h="294640">
                  <a:moveTo>
                    <a:pt x="87433" y="294430"/>
                  </a:moveTo>
                  <a:lnTo>
                    <a:pt x="50781" y="268203"/>
                  </a:lnTo>
                  <a:lnTo>
                    <a:pt x="9237" y="213624"/>
                  </a:lnTo>
                  <a:lnTo>
                    <a:pt x="0" y="145441"/>
                  </a:lnTo>
                  <a:lnTo>
                    <a:pt x="6788" y="111267"/>
                  </a:lnTo>
                  <a:lnTo>
                    <a:pt x="20096" y="79373"/>
                  </a:lnTo>
                  <a:lnTo>
                    <a:pt x="38584" y="50119"/>
                  </a:lnTo>
                  <a:lnTo>
                    <a:pt x="61173" y="23622"/>
                  </a:lnTo>
                  <a:lnTo>
                    <a:pt x="86785" y="0"/>
                  </a:lnTo>
                  <a:lnTo>
                    <a:pt x="79536" y="19489"/>
                  </a:lnTo>
                  <a:lnTo>
                    <a:pt x="79190" y="40444"/>
                  </a:lnTo>
                  <a:lnTo>
                    <a:pt x="94562" y="80402"/>
                  </a:lnTo>
                  <a:lnTo>
                    <a:pt x="122764" y="112072"/>
                  </a:lnTo>
                  <a:lnTo>
                    <a:pt x="155158" y="140066"/>
                  </a:lnTo>
                  <a:lnTo>
                    <a:pt x="163677" y="147780"/>
                  </a:lnTo>
                  <a:lnTo>
                    <a:pt x="171916" y="155878"/>
                  </a:lnTo>
                  <a:lnTo>
                    <a:pt x="179685" y="164393"/>
                  </a:lnTo>
                  <a:lnTo>
                    <a:pt x="186792" y="173361"/>
                  </a:lnTo>
                  <a:lnTo>
                    <a:pt x="179652" y="177266"/>
                  </a:lnTo>
                  <a:lnTo>
                    <a:pt x="165312" y="184969"/>
                  </a:lnTo>
                  <a:lnTo>
                    <a:pt x="158195" y="188874"/>
                  </a:lnTo>
                  <a:lnTo>
                    <a:pt x="150168" y="193468"/>
                  </a:lnTo>
                  <a:lnTo>
                    <a:pt x="142247" y="198342"/>
                  </a:lnTo>
                  <a:lnTo>
                    <a:pt x="134523" y="203536"/>
                  </a:lnTo>
                  <a:lnTo>
                    <a:pt x="127088" y="209086"/>
                  </a:lnTo>
                  <a:lnTo>
                    <a:pt x="119839" y="199996"/>
                  </a:lnTo>
                  <a:lnTo>
                    <a:pt x="112480" y="190985"/>
                  </a:lnTo>
                  <a:lnTo>
                    <a:pt x="105084" y="182013"/>
                  </a:lnTo>
                  <a:lnTo>
                    <a:pt x="97721" y="173037"/>
                  </a:lnTo>
                  <a:lnTo>
                    <a:pt x="73996" y="142271"/>
                  </a:lnTo>
                  <a:lnTo>
                    <a:pt x="60604" y="118993"/>
                  </a:lnTo>
                  <a:lnTo>
                    <a:pt x="55451" y="98100"/>
                  </a:lnTo>
                  <a:lnTo>
                    <a:pt x="56447" y="74488"/>
                  </a:lnTo>
                  <a:lnTo>
                    <a:pt x="51495" y="92319"/>
                  </a:lnTo>
                  <a:lnTo>
                    <a:pt x="65439" y="146465"/>
                  </a:lnTo>
                  <a:lnTo>
                    <a:pt x="100578" y="190837"/>
                  </a:lnTo>
                  <a:lnTo>
                    <a:pt x="112708" y="205360"/>
                  </a:lnTo>
                  <a:lnTo>
                    <a:pt x="115220" y="208560"/>
                  </a:lnTo>
                  <a:lnTo>
                    <a:pt x="117609" y="211800"/>
                  </a:lnTo>
                  <a:lnTo>
                    <a:pt x="119959" y="215081"/>
                  </a:lnTo>
                  <a:lnTo>
                    <a:pt x="112953" y="221863"/>
                  </a:lnTo>
                  <a:lnTo>
                    <a:pt x="106592" y="229177"/>
                  </a:lnTo>
                  <a:lnTo>
                    <a:pt x="88826" y="269368"/>
                  </a:lnTo>
                  <a:lnTo>
                    <a:pt x="87452" y="281830"/>
                  </a:lnTo>
                  <a:lnTo>
                    <a:pt x="87433" y="294430"/>
                  </a:lnTo>
                  <a:close/>
                </a:path>
              </a:pathLst>
            </a:custGeom>
            <a:solidFill>
              <a:srgbClr val="DAC7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865" y="1798905"/>
              <a:ext cx="12868274" cy="716931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13956" y="324168"/>
            <a:ext cx="367030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465">
                <a:solidFill>
                  <a:srgbClr val="54823C"/>
                </a:solidFill>
              </a:rPr>
              <a:t>Dashboard</a:t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324" y="348936"/>
              <a:ext cx="244219" cy="4084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6673" y="271207"/>
              <a:ext cx="187325" cy="294640"/>
            </a:xfrm>
            <a:custGeom>
              <a:avLst/>
              <a:gdLst/>
              <a:ahLst/>
              <a:cxnLst/>
              <a:rect l="l" t="t" r="r" b="b"/>
              <a:pathLst>
                <a:path w="187325" h="294640">
                  <a:moveTo>
                    <a:pt x="87433" y="294430"/>
                  </a:moveTo>
                  <a:lnTo>
                    <a:pt x="50781" y="268203"/>
                  </a:lnTo>
                  <a:lnTo>
                    <a:pt x="9237" y="213624"/>
                  </a:lnTo>
                  <a:lnTo>
                    <a:pt x="0" y="145441"/>
                  </a:lnTo>
                  <a:lnTo>
                    <a:pt x="6788" y="111267"/>
                  </a:lnTo>
                  <a:lnTo>
                    <a:pt x="20096" y="79373"/>
                  </a:lnTo>
                  <a:lnTo>
                    <a:pt x="38584" y="50119"/>
                  </a:lnTo>
                  <a:lnTo>
                    <a:pt x="61173" y="23622"/>
                  </a:lnTo>
                  <a:lnTo>
                    <a:pt x="86785" y="0"/>
                  </a:lnTo>
                  <a:lnTo>
                    <a:pt x="79536" y="19489"/>
                  </a:lnTo>
                  <a:lnTo>
                    <a:pt x="79190" y="40444"/>
                  </a:lnTo>
                  <a:lnTo>
                    <a:pt x="94562" y="80402"/>
                  </a:lnTo>
                  <a:lnTo>
                    <a:pt x="122764" y="112072"/>
                  </a:lnTo>
                  <a:lnTo>
                    <a:pt x="155158" y="140066"/>
                  </a:lnTo>
                  <a:lnTo>
                    <a:pt x="163677" y="147780"/>
                  </a:lnTo>
                  <a:lnTo>
                    <a:pt x="171916" y="155878"/>
                  </a:lnTo>
                  <a:lnTo>
                    <a:pt x="179685" y="164393"/>
                  </a:lnTo>
                  <a:lnTo>
                    <a:pt x="186792" y="173361"/>
                  </a:lnTo>
                  <a:lnTo>
                    <a:pt x="179652" y="177266"/>
                  </a:lnTo>
                  <a:lnTo>
                    <a:pt x="165312" y="184969"/>
                  </a:lnTo>
                  <a:lnTo>
                    <a:pt x="158195" y="188874"/>
                  </a:lnTo>
                  <a:lnTo>
                    <a:pt x="150168" y="193468"/>
                  </a:lnTo>
                  <a:lnTo>
                    <a:pt x="142247" y="198342"/>
                  </a:lnTo>
                  <a:lnTo>
                    <a:pt x="134523" y="203536"/>
                  </a:lnTo>
                  <a:lnTo>
                    <a:pt x="127088" y="209086"/>
                  </a:lnTo>
                  <a:lnTo>
                    <a:pt x="119839" y="199996"/>
                  </a:lnTo>
                  <a:lnTo>
                    <a:pt x="112480" y="190985"/>
                  </a:lnTo>
                  <a:lnTo>
                    <a:pt x="105084" y="182013"/>
                  </a:lnTo>
                  <a:lnTo>
                    <a:pt x="97721" y="173037"/>
                  </a:lnTo>
                  <a:lnTo>
                    <a:pt x="73996" y="142271"/>
                  </a:lnTo>
                  <a:lnTo>
                    <a:pt x="60604" y="118993"/>
                  </a:lnTo>
                  <a:lnTo>
                    <a:pt x="55451" y="98100"/>
                  </a:lnTo>
                  <a:lnTo>
                    <a:pt x="56447" y="74488"/>
                  </a:lnTo>
                  <a:lnTo>
                    <a:pt x="51495" y="92319"/>
                  </a:lnTo>
                  <a:lnTo>
                    <a:pt x="65439" y="146465"/>
                  </a:lnTo>
                  <a:lnTo>
                    <a:pt x="100578" y="190837"/>
                  </a:lnTo>
                  <a:lnTo>
                    <a:pt x="112708" y="205360"/>
                  </a:lnTo>
                  <a:lnTo>
                    <a:pt x="115220" y="208560"/>
                  </a:lnTo>
                  <a:lnTo>
                    <a:pt x="117609" y="211800"/>
                  </a:lnTo>
                  <a:lnTo>
                    <a:pt x="119959" y="215081"/>
                  </a:lnTo>
                  <a:lnTo>
                    <a:pt x="112953" y="221863"/>
                  </a:lnTo>
                  <a:lnTo>
                    <a:pt x="106592" y="229177"/>
                  </a:lnTo>
                  <a:lnTo>
                    <a:pt x="88826" y="269368"/>
                  </a:lnTo>
                  <a:lnTo>
                    <a:pt x="87452" y="281830"/>
                  </a:lnTo>
                  <a:lnTo>
                    <a:pt x="87433" y="294430"/>
                  </a:lnTo>
                  <a:close/>
                </a:path>
              </a:pathLst>
            </a:custGeom>
            <a:solidFill>
              <a:srgbClr val="DAC79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02521" y="324168"/>
            <a:ext cx="329311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585">
                <a:solidFill>
                  <a:srgbClr val="54823C"/>
                </a:solidFill>
              </a:rPr>
              <a:t>Summary</a:t>
            </a:r>
            <a:endParaRPr sz="5000"/>
          </a:p>
        </p:txBody>
      </p:sp>
      <p:sp>
        <p:nvSpPr>
          <p:cNvPr id="7" name="object 7"/>
          <p:cNvSpPr txBox="1"/>
          <p:nvPr/>
        </p:nvSpPr>
        <p:spPr>
          <a:xfrm>
            <a:off x="693974" y="1572096"/>
            <a:ext cx="17175480" cy="5843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476250">
              <a:lnSpc>
                <a:spcPct val="116100"/>
              </a:lnSpc>
              <a:spcBef>
                <a:spcPts val="95"/>
              </a:spcBef>
            </a:pPr>
            <a:r>
              <a:rPr dirty="0" sz="3500" spc="30" b="1">
                <a:latin typeface="Arial"/>
                <a:cs typeface="Arial"/>
              </a:rPr>
              <a:t>The </a:t>
            </a:r>
            <a:r>
              <a:rPr dirty="0" sz="3500" spc="80" b="1">
                <a:latin typeface="Arial"/>
                <a:cs typeface="Arial"/>
              </a:rPr>
              <a:t>Indian </a:t>
            </a:r>
            <a:r>
              <a:rPr dirty="0" sz="3500" spc="60" b="1">
                <a:latin typeface="Arial"/>
                <a:cs typeface="Arial"/>
              </a:rPr>
              <a:t>agriculture </a:t>
            </a:r>
            <a:r>
              <a:rPr dirty="0" sz="3500" spc="100" b="1">
                <a:latin typeface="Arial"/>
                <a:cs typeface="Arial"/>
              </a:rPr>
              <a:t>project </a:t>
            </a:r>
            <a:r>
              <a:rPr dirty="0" sz="3500" b="1">
                <a:latin typeface="Arial"/>
                <a:cs typeface="Arial"/>
              </a:rPr>
              <a:t>aims </a:t>
            </a:r>
            <a:r>
              <a:rPr dirty="0" sz="3500" spc="170" b="1">
                <a:latin typeface="Arial"/>
                <a:cs typeface="Arial"/>
              </a:rPr>
              <a:t>to </a:t>
            </a:r>
            <a:r>
              <a:rPr dirty="0" sz="3500" spc="85" b="1">
                <a:latin typeface="Arial"/>
                <a:cs typeface="Arial"/>
              </a:rPr>
              <a:t>transform </a:t>
            </a:r>
            <a:r>
              <a:rPr dirty="0" sz="3500" spc="150" b="1">
                <a:latin typeface="Arial"/>
                <a:cs typeface="Arial"/>
              </a:rPr>
              <a:t>the </a:t>
            </a:r>
            <a:r>
              <a:rPr dirty="0" sz="3500" spc="60" b="1">
                <a:latin typeface="Arial"/>
                <a:cs typeface="Arial"/>
              </a:rPr>
              <a:t>agricultural </a:t>
            </a:r>
            <a:r>
              <a:rPr dirty="0" sz="3500" spc="55" b="1">
                <a:latin typeface="Arial"/>
                <a:cs typeface="Arial"/>
              </a:rPr>
              <a:t>sector </a:t>
            </a:r>
            <a:r>
              <a:rPr dirty="0" sz="3500" spc="95" b="1">
                <a:latin typeface="Arial"/>
                <a:cs typeface="Arial"/>
              </a:rPr>
              <a:t>by </a:t>
            </a:r>
            <a:r>
              <a:rPr dirty="0" sz="3500" spc="100" b="1">
                <a:latin typeface="Arial"/>
                <a:cs typeface="Arial"/>
              </a:rPr>
              <a:t> </a:t>
            </a:r>
            <a:r>
              <a:rPr dirty="0" sz="3500" spc="25" b="1">
                <a:latin typeface="Arial"/>
                <a:cs typeface="Arial"/>
              </a:rPr>
              <a:t>leveraging</a:t>
            </a:r>
            <a:r>
              <a:rPr dirty="0" sz="3500" spc="30" b="1">
                <a:latin typeface="Arial"/>
                <a:cs typeface="Arial"/>
              </a:rPr>
              <a:t> </a:t>
            </a:r>
            <a:r>
              <a:rPr dirty="0" sz="3500" spc="55" b="1">
                <a:latin typeface="Arial"/>
                <a:cs typeface="Arial"/>
              </a:rPr>
              <a:t>technology,</a:t>
            </a:r>
            <a:r>
              <a:rPr dirty="0" sz="3500" spc="60" b="1">
                <a:latin typeface="Arial"/>
                <a:cs typeface="Arial"/>
              </a:rPr>
              <a:t> </a:t>
            </a:r>
            <a:r>
              <a:rPr dirty="0" sz="3500" spc="30" b="1">
                <a:latin typeface="Arial"/>
                <a:cs typeface="Arial"/>
              </a:rPr>
              <a:t>knowledge,</a:t>
            </a:r>
            <a:r>
              <a:rPr dirty="0" sz="3500" spc="35" b="1">
                <a:latin typeface="Arial"/>
                <a:cs typeface="Arial"/>
              </a:rPr>
              <a:t> </a:t>
            </a:r>
            <a:r>
              <a:rPr dirty="0" sz="3500" spc="70" b="1">
                <a:latin typeface="Arial"/>
                <a:cs typeface="Arial"/>
              </a:rPr>
              <a:t>and</a:t>
            </a:r>
            <a:r>
              <a:rPr dirty="0" sz="3500" spc="75" b="1">
                <a:latin typeface="Arial"/>
                <a:cs typeface="Arial"/>
              </a:rPr>
              <a:t> </a:t>
            </a:r>
            <a:r>
              <a:rPr dirty="0" sz="3500" spc="50" b="1">
                <a:latin typeface="Arial"/>
                <a:cs typeface="Arial"/>
              </a:rPr>
              <a:t>partnerships</a:t>
            </a:r>
            <a:r>
              <a:rPr dirty="0" sz="3500" spc="55" b="1">
                <a:latin typeface="Arial"/>
                <a:cs typeface="Arial"/>
              </a:rPr>
              <a:t> </a:t>
            </a:r>
            <a:r>
              <a:rPr dirty="0" sz="3500" spc="170" b="1">
                <a:latin typeface="Arial"/>
                <a:cs typeface="Arial"/>
              </a:rPr>
              <a:t>to</a:t>
            </a:r>
            <a:r>
              <a:rPr dirty="0" sz="3500" spc="175" b="1">
                <a:latin typeface="Arial"/>
                <a:cs typeface="Arial"/>
              </a:rPr>
              <a:t> </a:t>
            </a:r>
            <a:r>
              <a:rPr dirty="0" sz="3500" spc="5" b="1">
                <a:latin typeface="Arial"/>
                <a:cs typeface="Arial"/>
              </a:rPr>
              <a:t>address</a:t>
            </a:r>
            <a:r>
              <a:rPr dirty="0" sz="3500" spc="10" b="1">
                <a:latin typeface="Arial"/>
                <a:cs typeface="Arial"/>
              </a:rPr>
              <a:t> </a:t>
            </a:r>
            <a:r>
              <a:rPr dirty="0" sz="3500" spc="150" b="1">
                <a:latin typeface="Arial"/>
                <a:cs typeface="Arial"/>
              </a:rPr>
              <a:t>the </a:t>
            </a:r>
            <a:r>
              <a:rPr dirty="0" sz="3500" spc="155" b="1">
                <a:latin typeface="Arial"/>
                <a:cs typeface="Arial"/>
              </a:rPr>
              <a:t> </a:t>
            </a:r>
            <a:r>
              <a:rPr dirty="0" sz="3500" spc="15" b="1">
                <a:latin typeface="Arial"/>
                <a:cs typeface="Arial"/>
              </a:rPr>
              <a:t>challenges</a:t>
            </a:r>
            <a:r>
              <a:rPr dirty="0" sz="3500" spc="20" b="1">
                <a:latin typeface="Arial"/>
                <a:cs typeface="Arial"/>
              </a:rPr>
              <a:t> </a:t>
            </a:r>
            <a:r>
              <a:rPr dirty="0" sz="3500" spc="85" b="1">
                <a:latin typeface="Arial"/>
                <a:cs typeface="Arial"/>
              </a:rPr>
              <a:t>faced</a:t>
            </a:r>
            <a:r>
              <a:rPr dirty="0" sz="3500" spc="90" b="1">
                <a:latin typeface="Arial"/>
                <a:cs typeface="Arial"/>
              </a:rPr>
              <a:t> </a:t>
            </a:r>
            <a:r>
              <a:rPr dirty="0" sz="3500" spc="95" b="1">
                <a:latin typeface="Arial"/>
                <a:cs typeface="Arial"/>
              </a:rPr>
              <a:t>by</a:t>
            </a:r>
            <a:r>
              <a:rPr dirty="0" sz="3500" spc="100" b="1">
                <a:latin typeface="Arial"/>
                <a:cs typeface="Arial"/>
              </a:rPr>
              <a:t> </a:t>
            </a:r>
            <a:r>
              <a:rPr dirty="0" sz="3500" spc="65" b="1">
                <a:latin typeface="Arial"/>
                <a:cs typeface="Arial"/>
              </a:rPr>
              <a:t>smallholder</a:t>
            </a:r>
            <a:r>
              <a:rPr dirty="0" sz="3500" spc="70" b="1">
                <a:latin typeface="Arial"/>
                <a:cs typeface="Arial"/>
              </a:rPr>
              <a:t> </a:t>
            </a:r>
            <a:r>
              <a:rPr dirty="0" sz="3500" spc="65" b="1">
                <a:latin typeface="Arial"/>
                <a:cs typeface="Arial"/>
              </a:rPr>
              <a:t>farmers</a:t>
            </a:r>
            <a:r>
              <a:rPr dirty="0" sz="3500" spc="70" b="1">
                <a:latin typeface="Arial"/>
                <a:cs typeface="Arial"/>
              </a:rPr>
              <a:t> and</a:t>
            </a:r>
            <a:r>
              <a:rPr dirty="0" sz="3500" spc="75" b="1">
                <a:latin typeface="Arial"/>
                <a:cs typeface="Arial"/>
              </a:rPr>
              <a:t> </a:t>
            </a:r>
            <a:r>
              <a:rPr dirty="0" sz="3500" spc="120" b="1">
                <a:latin typeface="Arial"/>
                <a:cs typeface="Arial"/>
              </a:rPr>
              <a:t>promote</a:t>
            </a:r>
            <a:r>
              <a:rPr dirty="0" sz="3500" spc="125" b="1">
                <a:latin typeface="Arial"/>
                <a:cs typeface="Arial"/>
              </a:rPr>
              <a:t> </a:t>
            </a:r>
            <a:r>
              <a:rPr dirty="0" sz="3500" spc="35" b="1">
                <a:latin typeface="Arial"/>
                <a:cs typeface="Arial"/>
              </a:rPr>
              <a:t>sustainable</a:t>
            </a:r>
            <a:r>
              <a:rPr dirty="0" sz="3500" spc="40" b="1">
                <a:latin typeface="Arial"/>
                <a:cs typeface="Arial"/>
              </a:rPr>
              <a:t> </a:t>
            </a:r>
            <a:r>
              <a:rPr dirty="0" sz="3500" spc="70" b="1">
                <a:latin typeface="Arial"/>
                <a:cs typeface="Arial"/>
              </a:rPr>
              <a:t>and </a:t>
            </a:r>
            <a:r>
              <a:rPr dirty="0" sz="3500" spc="75" b="1">
                <a:latin typeface="Arial"/>
                <a:cs typeface="Arial"/>
              </a:rPr>
              <a:t> </a:t>
            </a:r>
            <a:r>
              <a:rPr dirty="0" sz="3500" spc="25" b="1">
                <a:latin typeface="Arial"/>
                <a:cs typeface="Arial"/>
              </a:rPr>
              <a:t>inclusive</a:t>
            </a:r>
            <a:r>
              <a:rPr dirty="0" sz="3500" spc="30" b="1">
                <a:latin typeface="Arial"/>
                <a:cs typeface="Arial"/>
              </a:rPr>
              <a:t> </a:t>
            </a:r>
            <a:r>
              <a:rPr dirty="0" sz="3500" spc="50" b="1">
                <a:latin typeface="Arial"/>
                <a:cs typeface="Arial"/>
              </a:rPr>
              <a:t>growth.</a:t>
            </a:r>
            <a:r>
              <a:rPr dirty="0" sz="3500" spc="55" b="1">
                <a:latin typeface="Arial"/>
                <a:cs typeface="Arial"/>
              </a:rPr>
              <a:t> </a:t>
            </a:r>
            <a:r>
              <a:rPr dirty="0" sz="3500" spc="20" b="1">
                <a:latin typeface="Arial"/>
                <a:cs typeface="Arial"/>
              </a:rPr>
              <a:t>Farmers</a:t>
            </a:r>
            <a:r>
              <a:rPr dirty="0" sz="3500" spc="25" b="1">
                <a:latin typeface="Arial"/>
                <a:cs typeface="Arial"/>
              </a:rPr>
              <a:t> </a:t>
            </a:r>
            <a:r>
              <a:rPr dirty="0" sz="3500" spc="30" b="1">
                <a:latin typeface="Arial"/>
                <a:cs typeface="Arial"/>
              </a:rPr>
              <a:t>can</a:t>
            </a:r>
            <a:r>
              <a:rPr dirty="0" sz="3500" spc="35" b="1">
                <a:latin typeface="Arial"/>
                <a:cs typeface="Arial"/>
              </a:rPr>
              <a:t> </a:t>
            </a:r>
            <a:r>
              <a:rPr dirty="0" sz="3500" spc="55" b="1">
                <a:latin typeface="Arial"/>
                <a:cs typeface="Arial"/>
              </a:rPr>
              <a:t>make</a:t>
            </a:r>
            <a:r>
              <a:rPr dirty="0" sz="3500" spc="60" b="1">
                <a:latin typeface="Arial"/>
                <a:cs typeface="Arial"/>
              </a:rPr>
              <a:t> </a:t>
            </a:r>
            <a:r>
              <a:rPr dirty="0" sz="3500" spc="100" b="1">
                <a:latin typeface="Arial"/>
                <a:cs typeface="Arial"/>
              </a:rPr>
              <a:t>informed</a:t>
            </a:r>
            <a:r>
              <a:rPr dirty="0" sz="3500" spc="105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decisions</a:t>
            </a:r>
            <a:r>
              <a:rPr dirty="0" sz="3500" b="1">
                <a:latin typeface="Arial"/>
                <a:cs typeface="Arial"/>
              </a:rPr>
              <a:t> </a:t>
            </a:r>
            <a:r>
              <a:rPr dirty="0" sz="3500" spc="170" b="1">
                <a:latin typeface="Arial"/>
                <a:cs typeface="Arial"/>
              </a:rPr>
              <a:t>to</a:t>
            </a:r>
            <a:r>
              <a:rPr dirty="0" sz="3500" spc="175" b="1">
                <a:latin typeface="Arial"/>
                <a:cs typeface="Arial"/>
              </a:rPr>
              <a:t> </a:t>
            </a:r>
            <a:r>
              <a:rPr dirty="0" sz="3500" spc="60" b="1">
                <a:latin typeface="Arial"/>
                <a:cs typeface="Arial"/>
              </a:rPr>
              <a:t>enhance </a:t>
            </a:r>
            <a:r>
              <a:rPr dirty="0" sz="3500" spc="65" b="1">
                <a:latin typeface="Arial"/>
                <a:cs typeface="Arial"/>
              </a:rPr>
              <a:t> </a:t>
            </a:r>
            <a:r>
              <a:rPr dirty="0" sz="3500" spc="100" b="1">
                <a:latin typeface="Arial"/>
                <a:cs typeface="Arial"/>
              </a:rPr>
              <a:t>productivity</a:t>
            </a:r>
            <a:r>
              <a:rPr dirty="0" sz="3500" spc="-150" b="1">
                <a:latin typeface="Arial"/>
                <a:cs typeface="Arial"/>
              </a:rPr>
              <a:t> </a:t>
            </a:r>
            <a:r>
              <a:rPr dirty="0" sz="3500" spc="70" b="1">
                <a:latin typeface="Arial"/>
                <a:cs typeface="Arial"/>
              </a:rPr>
              <a:t>and</a:t>
            </a:r>
            <a:r>
              <a:rPr dirty="0" sz="3500" spc="-150" b="1">
                <a:latin typeface="Arial"/>
                <a:cs typeface="Arial"/>
              </a:rPr>
              <a:t> </a:t>
            </a:r>
            <a:r>
              <a:rPr dirty="0" sz="3500" spc="40" b="1">
                <a:latin typeface="Arial"/>
                <a:cs typeface="Arial"/>
              </a:rPr>
              <a:t>resilience</a:t>
            </a:r>
            <a:r>
              <a:rPr dirty="0" sz="3500" spc="-150" b="1">
                <a:latin typeface="Arial"/>
                <a:cs typeface="Arial"/>
              </a:rPr>
              <a:t> </a:t>
            </a:r>
            <a:r>
              <a:rPr dirty="0" sz="3500" spc="50" b="1">
                <a:latin typeface="Arial"/>
                <a:cs typeface="Arial"/>
              </a:rPr>
              <a:t>in</a:t>
            </a:r>
            <a:r>
              <a:rPr dirty="0" sz="3500" spc="-150" b="1">
                <a:latin typeface="Arial"/>
                <a:cs typeface="Arial"/>
              </a:rPr>
              <a:t> </a:t>
            </a:r>
            <a:r>
              <a:rPr dirty="0" sz="3500" spc="130" b="1">
                <a:latin typeface="Arial"/>
                <a:cs typeface="Arial"/>
              </a:rPr>
              <a:t>there</a:t>
            </a:r>
            <a:r>
              <a:rPr dirty="0" sz="3500" spc="-150" b="1">
                <a:latin typeface="Arial"/>
                <a:cs typeface="Arial"/>
              </a:rPr>
              <a:t> </a:t>
            </a:r>
            <a:r>
              <a:rPr dirty="0" sz="3500" spc="55" b="1">
                <a:latin typeface="Arial"/>
                <a:cs typeface="Arial"/>
              </a:rPr>
              <a:t>operations.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50">
              <a:latin typeface="Arial"/>
              <a:cs typeface="Arial"/>
            </a:endParaRPr>
          </a:p>
          <a:p>
            <a:pPr marL="12121515">
              <a:lnSpc>
                <a:spcPct val="100000"/>
              </a:lnSpc>
            </a:pPr>
            <a:r>
              <a:rPr dirty="0" sz="3500" spc="130" b="1">
                <a:latin typeface="Arial"/>
                <a:cs typeface="Arial"/>
              </a:rPr>
              <a:t>Mohd</a:t>
            </a:r>
            <a:r>
              <a:rPr dirty="0" sz="3500" spc="-180" b="1">
                <a:latin typeface="Arial"/>
                <a:cs typeface="Arial"/>
              </a:rPr>
              <a:t> </a:t>
            </a:r>
            <a:r>
              <a:rPr dirty="0" sz="3500" spc="20" b="1">
                <a:latin typeface="Arial"/>
                <a:cs typeface="Arial"/>
              </a:rPr>
              <a:t>Danish</a:t>
            </a:r>
            <a:endParaRPr sz="3500">
              <a:latin typeface="Arial"/>
              <a:cs typeface="Arial"/>
            </a:endParaRPr>
          </a:p>
          <a:p>
            <a:pPr marL="12009120">
              <a:lnSpc>
                <a:spcPct val="100000"/>
              </a:lnSpc>
              <a:spcBef>
                <a:spcPts val="1685"/>
              </a:spcBef>
            </a:pPr>
            <a:r>
              <a:rPr dirty="0" sz="3400" spc="55" b="1">
                <a:latin typeface="Arial"/>
                <a:cs typeface="Arial"/>
              </a:rPr>
              <a:t>Batch</a:t>
            </a:r>
            <a:r>
              <a:rPr dirty="0" sz="3400" spc="-180" b="1">
                <a:latin typeface="Arial"/>
                <a:cs typeface="Arial"/>
              </a:rPr>
              <a:t> </a:t>
            </a:r>
            <a:r>
              <a:rPr dirty="0" sz="3400" spc="55" b="1">
                <a:latin typeface="Arial"/>
                <a:cs typeface="Arial"/>
              </a:rPr>
              <a:t>Name:</a:t>
            </a:r>
            <a:r>
              <a:rPr dirty="0" sz="3400" spc="-175" b="1">
                <a:latin typeface="Arial"/>
                <a:cs typeface="Arial"/>
              </a:rPr>
              <a:t> </a:t>
            </a:r>
            <a:r>
              <a:rPr dirty="0" sz="3400" spc="165" b="1">
                <a:latin typeface="Arial"/>
                <a:cs typeface="Arial"/>
              </a:rPr>
              <a:t>MIP-DA-04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Mohd Danish</dc:creator>
  <cp:keywords>DAGA53VuQ9E,BAFE8r5IHJQ</cp:keywords>
  <dc:title>Green Modern Gardening Presentation</dc:title>
  <dcterms:created xsi:type="dcterms:W3CDTF">2024-03-29T16:09:44Z</dcterms:created>
  <dcterms:modified xsi:type="dcterms:W3CDTF">2024-03-29T16:09:44Z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2024-03-29T00:00:00Z</vt:filetime>
  </property>
  <property fmtid="{D5CDD505-2E9C-101B-9397-08002B2CF9AE}" pid="3" name="Creator">
    <vt:lpwstr>Canva</vt:lpwstr>
  </property>
  <property fmtid="{D5CDD505-2E9C-101B-9397-08002B2CF9AE}" pid="4" name="LastSaved">
    <vt:filetime>2024-03-29T00:00:00Z</vt:filetime>
  </property>
</Properties>
</file>